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41" r:id="rId3"/>
    <p:sldId id="326" r:id="rId4"/>
    <p:sldId id="270" r:id="rId5"/>
    <p:sldId id="342" r:id="rId6"/>
    <p:sldId id="269" r:id="rId7"/>
    <p:sldId id="344" r:id="rId8"/>
    <p:sldId id="313" r:id="rId9"/>
    <p:sldId id="273" r:id="rId10"/>
    <p:sldId id="336" r:id="rId11"/>
    <p:sldId id="333" r:id="rId12"/>
    <p:sldId id="337" r:id="rId13"/>
    <p:sldId id="339" r:id="rId14"/>
    <p:sldId id="345" r:id="rId15"/>
    <p:sldId id="256" r:id="rId16"/>
    <p:sldId id="3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5647" autoAdjust="0"/>
  </p:normalViewPr>
  <p:slideViewPr>
    <p:cSldViewPr snapToGrid="0">
      <p:cViewPr varScale="1">
        <p:scale>
          <a:sx n="72" d="100"/>
          <a:sy n="72" d="100"/>
        </p:scale>
        <p:origin x="11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61ED8-82EE-4E0E-A79C-98971EED5632}"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9E36AD3E-EDF0-4105-AFBA-C1195E024AF0}">
      <dgm:prSet phldrT="[Text]"/>
      <dgm:spPr/>
      <dgm:t>
        <a:bodyPr/>
        <a:lstStyle/>
        <a:p>
          <a:r>
            <a:rPr lang="en-US" b="1" dirty="0"/>
            <a:t>WEAK GOVERNANCE STRUCTURE &amp; COORDINATION</a:t>
          </a:r>
          <a:endParaRPr lang="en-US" dirty="0"/>
        </a:p>
      </dgm:t>
    </dgm:pt>
    <dgm:pt modelId="{3030B3B3-0EB2-4369-9AB5-6F2BC2170FE7}" type="parTrans" cxnId="{F525204E-3597-4834-8CFC-9682624ADE4D}">
      <dgm:prSet/>
      <dgm:spPr/>
      <dgm:t>
        <a:bodyPr/>
        <a:lstStyle/>
        <a:p>
          <a:endParaRPr lang="en-US"/>
        </a:p>
      </dgm:t>
    </dgm:pt>
    <dgm:pt modelId="{19D40419-6066-4811-B3EE-9E9D90859A0F}" type="sibTrans" cxnId="{F525204E-3597-4834-8CFC-9682624ADE4D}">
      <dgm:prSet/>
      <dgm:spPr/>
      <dgm:t>
        <a:bodyPr/>
        <a:lstStyle/>
        <a:p>
          <a:endParaRPr lang="en-US"/>
        </a:p>
      </dgm:t>
    </dgm:pt>
    <dgm:pt modelId="{8D17A3FC-48D7-48DF-A4D5-8F8074FBE213}">
      <dgm:prSet phldrT="[Text]"/>
      <dgm:spPr/>
      <dgm:t>
        <a:bodyPr/>
        <a:lstStyle/>
        <a:p>
          <a:r>
            <a:rPr lang="en-US" b="1" dirty="0"/>
            <a:t>Lack of harmonization of data</a:t>
          </a:r>
          <a:endParaRPr lang="en-US" dirty="0"/>
        </a:p>
      </dgm:t>
    </dgm:pt>
    <dgm:pt modelId="{6C962CE0-4337-4E88-9997-77909807DE79}" type="parTrans" cxnId="{FFAC7519-F1BA-4B4B-B77C-2337B329F43B}">
      <dgm:prSet/>
      <dgm:spPr/>
      <dgm:t>
        <a:bodyPr/>
        <a:lstStyle/>
        <a:p>
          <a:endParaRPr lang="en-US"/>
        </a:p>
      </dgm:t>
    </dgm:pt>
    <dgm:pt modelId="{6CA2239E-3E96-4E04-AFCA-CBD1898DBF53}" type="sibTrans" cxnId="{FFAC7519-F1BA-4B4B-B77C-2337B329F43B}">
      <dgm:prSet/>
      <dgm:spPr/>
      <dgm:t>
        <a:bodyPr/>
        <a:lstStyle/>
        <a:p>
          <a:endParaRPr lang="en-US"/>
        </a:p>
      </dgm:t>
    </dgm:pt>
    <dgm:pt modelId="{E2CA5389-ED82-43BA-A87D-63F1F393D654}">
      <dgm:prSet phldrT="[Text]"/>
      <dgm:spPr/>
      <dgm:t>
        <a:bodyPr/>
        <a:lstStyle/>
        <a:p>
          <a:r>
            <a:rPr lang="en-US" b="1" dirty="0"/>
            <a:t>Weak system for data management</a:t>
          </a:r>
          <a:endParaRPr lang="en-US" dirty="0"/>
        </a:p>
      </dgm:t>
    </dgm:pt>
    <dgm:pt modelId="{DD6BA1EF-0A42-4B38-950E-FDF14C3C9AFC}" type="parTrans" cxnId="{7C4F0483-B280-4C88-827E-E55C9C1DE626}">
      <dgm:prSet/>
      <dgm:spPr/>
      <dgm:t>
        <a:bodyPr/>
        <a:lstStyle/>
        <a:p>
          <a:endParaRPr lang="en-US"/>
        </a:p>
      </dgm:t>
    </dgm:pt>
    <dgm:pt modelId="{72712CF9-DAAD-444A-87A2-6D6DEBC86E8D}" type="sibTrans" cxnId="{7C4F0483-B280-4C88-827E-E55C9C1DE626}">
      <dgm:prSet/>
      <dgm:spPr/>
      <dgm:t>
        <a:bodyPr/>
        <a:lstStyle/>
        <a:p>
          <a:endParaRPr lang="en-US"/>
        </a:p>
      </dgm:t>
    </dgm:pt>
    <dgm:pt modelId="{73CC4971-FC60-429A-A59B-C00B35729231}">
      <dgm:prSet phldrT="[Text]"/>
      <dgm:spPr/>
      <dgm:t>
        <a:bodyPr/>
        <a:lstStyle/>
        <a:p>
          <a:r>
            <a:rPr lang="en-US" b="1" dirty="0"/>
            <a:t>Weak demand and capacity to use data</a:t>
          </a:r>
          <a:endParaRPr lang="en-US" dirty="0"/>
        </a:p>
      </dgm:t>
    </dgm:pt>
    <dgm:pt modelId="{E03D8084-6743-4859-8127-B7341B98A889}" type="parTrans" cxnId="{24C1B5EF-55DD-4D33-91AA-D32727325E21}">
      <dgm:prSet/>
      <dgm:spPr/>
      <dgm:t>
        <a:bodyPr/>
        <a:lstStyle/>
        <a:p>
          <a:endParaRPr lang="en-US"/>
        </a:p>
      </dgm:t>
    </dgm:pt>
    <dgm:pt modelId="{B100E99A-8C6F-4C79-B72C-82CBF995CE08}" type="sibTrans" cxnId="{24C1B5EF-55DD-4D33-91AA-D32727325E21}">
      <dgm:prSet/>
      <dgm:spPr/>
      <dgm:t>
        <a:bodyPr/>
        <a:lstStyle/>
        <a:p>
          <a:endParaRPr lang="en-US"/>
        </a:p>
      </dgm:t>
    </dgm:pt>
    <dgm:pt modelId="{DEDF1363-D515-4F1C-836F-4F084A7372D1}">
      <dgm:prSet/>
      <dgm:spPr/>
      <dgm:t>
        <a:bodyPr/>
        <a:lstStyle/>
        <a:p>
          <a:endParaRPr lang="en-US" dirty="0"/>
        </a:p>
      </dgm:t>
    </dgm:pt>
    <dgm:pt modelId="{663905E4-91C1-4D26-8E0C-EE17D9C7D63E}" type="parTrans" cxnId="{0FBE0170-CF35-4FFA-82C9-F3356FCE8EA3}">
      <dgm:prSet/>
      <dgm:spPr/>
      <dgm:t>
        <a:bodyPr/>
        <a:lstStyle/>
        <a:p>
          <a:endParaRPr lang="en-US"/>
        </a:p>
      </dgm:t>
    </dgm:pt>
    <dgm:pt modelId="{F8DC28FD-9B5B-4149-927B-553708C72BC3}" type="sibTrans" cxnId="{0FBE0170-CF35-4FFA-82C9-F3356FCE8EA3}">
      <dgm:prSet/>
      <dgm:spPr/>
      <dgm:t>
        <a:bodyPr/>
        <a:lstStyle/>
        <a:p>
          <a:endParaRPr lang="en-US"/>
        </a:p>
      </dgm:t>
    </dgm:pt>
    <dgm:pt modelId="{F0107844-2D91-4E0D-88C0-A7AF8750E383}">
      <dgm:prSet/>
      <dgm:spPr/>
      <dgm:t>
        <a:bodyPr/>
        <a:lstStyle/>
        <a:p>
          <a:r>
            <a:rPr lang="en-US" b="1" dirty="0"/>
            <a:t>Insufficient funding and dependence on external resources</a:t>
          </a:r>
          <a:endParaRPr lang="en-US" dirty="0"/>
        </a:p>
      </dgm:t>
    </dgm:pt>
    <dgm:pt modelId="{D0E431F6-9740-446D-9289-0666C8CA9FD8}" type="parTrans" cxnId="{D2680E05-2027-4129-8EB9-B18E1F5DFB70}">
      <dgm:prSet/>
      <dgm:spPr/>
      <dgm:t>
        <a:bodyPr/>
        <a:lstStyle/>
        <a:p>
          <a:endParaRPr lang="en-US"/>
        </a:p>
      </dgm:t>
    </dgm:pt>
    <dgm:pt modelId="{BFE8EBAC-CAB2-4E23-AF7D-DDE9F4182B7D}" type="sibTrans" cxnId="{D2680E05-2027-4129-8EB9-B18E1F5DFB70}">
      <dgm:prSet/>
      <dgm:spPr/>
      <dgm:t>
        <a:bodyPr/>
        <a:lstStyle/>
        <a:p>
          <a:endParaRPr lang="en-US"/>
        </a:p>
      </dgm:t>
    </dgm:pt>
    <dgm:pt modelId="{29753718-E51E-41E1-953C-2F9510352A1A}">
      <dgm:prSet phldrT="[Text]"/>
      <dgm:spPr/>
      <dgm:t>
        <a:bodyPr/>
        <a:lstStyle/>
        <a:p>
          <a:r>
            <a:rPr lang="en-US" dirty="0"/>
            <a:t>Limited uptake of new technologies</a:t>
          </a:r>
        </a:p>
      </dgm:t>
    </dgm:pt>
    <dgm:pt modelId="{CF982815-0796-454C-A83C-EA95F664DA91}" type="parTrans" cxnId="{D663FFB5-E899-4085-9A01-77637B8AACA0}">
      <dgm:prSet/>
      <dgm:spPr/>
      <dgm:t>
        <a:bodyPr/>
        <a:lstStyle/>
        <a:p>
          <a:endParaRPr lang="en-US"/>
        </a:p>
      </dgm:t>
    </dgm:pt>
    <dgm:pt modelId="{DE7B5FE5-749F-4B70-9227-694050250C06}" type="sibTrans" cxnId="{D663FFB5-E899-4085-9A01-77637B8AACA0}">
      <dgm:prSet/>
      <dgm:spPr/>
      <dgm:t>
        <a:bodyPr/>
        <a:lstStyle/>
        <a:p>
          <a:endParaRPr lang="en-US"/>
        </a:p>
      </dgm:t>
    </dgm:pt>
    <dgm:pt modelId="{8285C033-6DAC-4BC1-888E-BF27B2A51E6E}">
      <dgm:prSet phldrT="[Text]"/>
      <dgm:spPr/>
      <dgm:t>
        <a:bodyPr/>
        <a:lstStyle/>
        <a:p>
          <a:r>
            <a:rPr lang="en-US" dirty="0"/>
            <a:t>Underutilized role of research and development</a:t>
          </a:r>
        </a:p>
      </dgm:t>
    </dgm:pt>
    <dgm:pt modelId="{40DBAA4C-F316-4593-B9C6-DD3F7BF3DC32}" type="parTrans" cxnId="{AA2D5DB2-ED6B-412D-9F1F-195D4FE46072}">
      <dgm:prSet/>
      <dgm:spPr/>
      <dgm:t>
        <a:bodyPr/>
        <a:lstStyle/>
        <a:p>
          <a:endParaRPr lang="en-US"/>
        </a:p>
      </dgm:t>
    </dgm:pt>
    <dgm:pt modelId="{B7EAE2CA-104F-47A2-90BD-F4105FE97E7C}" type="sibTrans" cxnId="{AA2D5DB2-ED6B-412D-9F1F-195D4FE46072}">
      <dgm:prSet/>
      <dgm:spPr/>
      <dgm:t>
        <a:bodyPr/>
        <a:lstStyle/>
        <a:p>
          <a:endParaRPr lang="en-US"/>
        </a:p>
      </dgm:t>
    </dgm:pt>
    <dgm:pt modelId="{C338993F-B556-46A9-8948-5787C3B715C1}" type="pres">
      <dgm:prSet presAssocID="{8FA61ED8-82EE-4E0E-A79C-98971EED5632}" presName="Name0" presStyleCnt="0">
        <dgm:presLayoutVars>
          <dgm:chMax val="1"/>
          <dgm:chPref val="1"/>
          <dgm:dir/>
          <dgm:animOne val="branch"/>
          <dgm:animLvl val="lvl"/>
        </dgm:presLayoutVars>
      </dgm:prSet>
      <dgm:spPr/>
    </dgm:pt>
    <dgm:pt modelId="{FF6F09FA-E573-41EA-9406-D9A77B728C36}" type="pres">
      <dgm:prSet presAssocID="{9E36AD3E-EDF0-4105-AFBA-C1195E024AF0}" presName="Parent" presStyleLbl="node0" presStyleIdx="0" presStyleCnt="1">
        <dgm:presLayoutVars>
          <dgm:chMax val="6"/>
          <dgm:chPref val="6"/>
        </dgm:presLayoutVars>
      </dgm:prSet>
      <dgm:spPr/>
    </dgm:pt>
    <dgm:pt modelId="{BAC7462B-1FED-4FAF-896F-172D64AB3668}" type="pres">
      <dgm:prSet presAssocID="{8D17A3FC-48D7-48DF-A4D5-8F8074FBE213}" presName="Accent1" presStyleCnt="0"/>
      <dgm:spPr/>
    </dgm:pt>
    <dgm:pt modelId="{07922AD3-812C-4F15-AE74-8A5BEFC5D47D}" type="pres">
      <dgm:prSet presAssocID="{8D17A3FC-48D7-48DF-A4D5-8F8074FBE213}" presName="Accent" presStyleLbl="bgShp" presStyleIdx="0" presStyleCnt="6"/>
      <dgm:spPr/>
    </dgm:pt>
    <dgm:pt modelId="{13F7F149-D4E1-4725-8FB8-B200DCD63ADF}" type="pres">
      <dgm:prSet presAssocID="{8D17A3FC-48D7-48DF-A4D5-8F8074FBE213}" presName="Child1" presStyleLbl="node1" presStyleIdx="0" presStyleCnt="6" custLinFactNeighborX="-2439" custLinFactNeighborY="-35044">
        <dgm:presLayoutVars>
          <dgm:chMax val="0"/>
          <dgm:chPref val="0"/>
          <dgm:bulletEnabled val="1"/>
        </dgm:presLayoutVars>
      </dgm:prSet>
      <dgm:spPr/>
    </dgm:pt>
    <dgm:pt modelId="{64ADC270-833E-45AB-AC4D-66C5CD20941F}" type="pres">
      <dgm:prSet presAssocID="{E2CA5389-ED82-43BA-A87D-63F1F393D654}" presName="Accent2" presStyleCnt="0"/>
      <dgm:spPr/>
    </dgm:pt>
    <dgm:pt modelId="{6B0F8739-2770-4F09-AD2D-814591E29AE5}" type="pres">
      <dgm:prSet presAssocID="{E2CA5389-ED82-43BA-A87D-63F1F393D654}" presName="Accent" presStyleLbl="bgShp" presStyleIdx="1" presStyleCnt="6"/>
      <dgm:spPr/>
    </dgm:pt>
    <dgm:pt modelId="{9227AF9E-43D7-4D62-8050-79B18CDAB228}" type="pres">
      <dgm:prSet presAssocID="{E2CA5389-ED82-43BA-A87D-63F1F393D654}" presName="Child2" presStyleLbl="node1" presStyleIdx="1" presStyleCnt="6">
        <dgm:presLayoutVars>
          <dgm:chMax val="0"/>
          <dgm:chPref val="0"/>
          <dgm:bulletEnabled val="1"/>
        </dgm:presLayoutVars>
      </dgm:prSet>
      <dgm:spPr/>
    </dgm:pt>
    <dgm:pt modelId="{538B7BAA-7AEC-47DB-81C2-17D051207909}" type="pres">
      <dgm:prSet presAssocID="{29753718-E51E-41E1-953C-2F9510352A1A}" presName="Accent3" presStyleCnt="0"/>
      <dgm:spPr/>
    </dgm:pt>
    <dgm:pt modelId="{3E12F931-9F95-4918-BD40-B25EA10DC3A1}" type="pres">
      <dgm:prSet presAssocID="{29753718-E51E-41E1-953C-2F9510352A1A}" presName="Accent" presStyleLbl="bgShp" presStyleIdx="2" presStyleCnt="6"/>
      <dgm:spPr/>
    </dgm:pt>
    <dgm:pt modelId="{EA94FBCA-C65A-4BE1-998F-DABCF5020DC9}" type="pres">
      <dgm:prSet presAssocID="{29753718-E51E-41E1-953C-2F9510352A1A}" presName="Child3" presStyleLbl="node1" presStyleIdx="2" presStyleCnt="6">
        <dgm:presLayoutVars>
          <dgm:chMax val="0"/>
          <dgm:chPref val="0"/>
          <dgm:bulletEnabled val="1"/>
        </dgm:presLayoutVars>
      </dgm:prSet>
      <dgm:spPr/>
    </dgm:pt>
    <dgm:pt modelId="{FEBE2CA9-0FBB-4921-A377-C0D4CAB7D109}" type="pres">
      <dgm:prSet presAssocID="{73CC4971-FC60-429A-A59B-C00B35729231}" presName="Accent4" presStyleCnt="0"/>
      <dgm:spPr/>
    </dgm:pt>
    <dgm:pt modelId="{0D9BAB47-0170-4625-A570-56BDC4FD5039}" type="pres">
      <dgm:prSet presAssocID="{73CC4971-FC60-429A-A59B-C00B35729231}" presName="Accent" presStyleLbl="bgShp" presStyleIdx="3" presStyleCnt="6"/>
      <dgm:spPr/>
    </dgm:pt>
    <dgm:pt modelId="{8E44DDA3-B5C2-4DBB-BAA8-3EE2064764BB}" type="pres">
      <dgm:prSet presAssocID="{73CC4971-FC60-429A-A59B-C00B35729231}" presName="Child4" presStyleLbl="node1" presStyleIdx="3" presStyleCnt="6">
        <dgm:presLayoutVars>
          <dgm:chMax val="0"/>
          <dgm:chPref val="0"/>
          <dgm:bulletEnabled val="1"/>
        </dgm:presLayoutVars>
      </dgm:prSet>
      <dgm:spPr/>
    </dgm:pt>
    <dgm:pt modelId="{9EF684DE-1E76-41BA-BDF4-591DE5F7BA27}" type="pres">
      <dgm:prSet presAssocID="{8285C033-6DAC-4BC1-888E-BF27B2A51E6E}" presName="Accent5" presStyleCnt="0"/>
      <dgm:spPr/>
    </dgm:pt>
    <dgm:pt modelId="{8574786A-549A-40C2-88BD-AE9EC6DF40BE}" type="pres">
      <dgm:prSet presAssocID="{8285C033-6DAC-4BC1-888E-BF27B2A51E6E}" presName="Accent" presStyleLbl="bgShp" presStyleIdx="4" presStyleCnt="6"/>
      <dgm:spPr/>
    </dgm:pt>
    <dgm:pt modelId="{9FC20665-8714-43E8-BC31-B17EBF9DC742}" type="pres">
      <dgm:prSet presAssocID="{8285C033-6DAC-4BC1-888E-BF27B2A51E6E}" presName="Child5" presStyleLbl="node1" presStyleIdx="4" presStyleCnt="6">
        <dgm:presLayoutVars>
          <dgm:chMax val="0"/>
          <dgm:chPref val="0"/>
          <dgm:bulletEnabled val="1"/>
        </dgm:presLayoutVars>
      </dgm:prSet>
      <dgm:spPr/>
    </dgm:pt>
    <dgm:pt modelId="{903237CF-7D39-4C0B-AAC1-B537BA10C06B}" type="pres">
      <dgm:prSet presAssocID="{F0107844-2D91-4E0D-88C0-A7AF8750E383}" presName="Accent6" presStyleCnt="0"/>
      <dgm:spPr/>
    </dgm:pt>
    <dgm:pt modelId="{6E472528-D64F-4830-B106-A279D9F5A23F}" type="pres">
      <dgm:prSet presAssocID="{F0107844-2D91-4E0D-88C0-A7AF8750E383}" presName="Accent" presStyleLbl="bgShp" presStyleIdx="5" presStyleCnt="6"/>
      <dgm:spPr/>
    </dgm:pt>
    <dgm:pt modelId="{4E853760-37B6-4822-9E2E-3D858725CE95}" type="pres">
      <dgm:prSet presAssocID="{F0107844-2D91-4E0D-88C0-A7AF8750E383}" presName="Child6" presStyleLbl="node1" presStyleIdx="5" presStyleCnt="6">
        <dgm:presLayoutVars>
          <dgm:chMax val="0"/>
          <dgm:chPref val="0"/>
          <dgm:bulletEnabled val="1"/>
        </dgm:presLayoutVars>
      </dgm:prSet>
      <dgm:spPr/>
    </dgm:pt>
  </dgm:ptLst>
  <dgm:cxnLst>
    <dgm:cxn modelId="{D2680E05-2027-4129-8EB9-B18E1F5DFB70}" srcId="{9E36AD3E-EDF0-4105-AFBA-C1195E024AF0}" destId="{F0107844-2D91-4E0D-88C0-A7AF8750E383}" srcOrd="5" destOrd="0" parTransId="{D0E431F6-9740-446D-9289-0666C8CA9FD8}" sibTransId="{BFE8EBAC-CAB2-4E23-AF7D-DDE9F4182B7D}"/>
    <dgm:cxn modelId="{9D534912-1BB2-41BF-A7CA-B393F037B5BD}" type="presOf" srcId="{8285C033-6DAC-4BC1-888E-BF27B2A51E6E}" destId="{9FC20665-8714-43E8-BC31-B17EBF9DC742}" srcOrd="0" destOrd="0" presId="urn:microsoft.com/office/officeart/2011/layout/HexagonRadial"/>
    <dgm:cxn modelId="{FFAC7519-F1BA-4B4B-B77C-2337B329F43B}" srcId="{9E36AD3E-EDF0-4105-AFBA-C1195E024AF0}" destId="{8D17A3FC-48D7-48DF-A4D5-8F8074FBE213}" srcOrd="0" destOrd="0" parTransId="{6C962CE0-4337-4E88-9997-77909807DE79}" sibTransId="{6CA2239E-3E96-4E04-AFCA-CBD1898DBF53}"/>
    <dgm:cxn modelId="{F525204E-3597-4834-8CFC-9682624ADE4D}" srcId="{8FA61ED8-82EE-4E0E-A79C-98971EED5632}" destId="{9E36AD3E-EDF0-4105-AFBA-C1195E024AF0}" srcOrd="0" destOrd="0" parTransId="{3030B3B3-0EB2-4369-9AB5-6F2BC2170FE7}" sibTransId="{19D40419-6066-4811-B3EE-9E9D90859A0F}"/>
    <dgm:cxn modelId="{0FBE0170-CF35-4FFA-82C9-F3356FCE8EA3}" srcId="{8FA61ED8-82EE-4E0E-A79C-98971EED5632}" destId="{DEDF1363-D515-4F1C-836F-4F084A7372D1}" srcOrd="1" destOrd="0" parTransId="{663905E4-91C1-4D26-8E0C-EE17D9C7D63E}" sibTransId="{F8DC28FD-9B5B-4149-927B-553708C72BC3}"/>
    <dgm:cxn modelId="{B2A27951-158A-4165-A204-90C18F016B70}" type="presOf" srcId="{9E36AD3E-EDF0-4105-AFBA-C1195E024AF0}" destId="{FF6F09FA-E573-41EA-9406-D9A77B728C36}" srcOrd="0" destOrd="0" presId="urn:microsoft.com/office/officeart/2011/layout/HexagonRadial"/>
    <dgm:cxn modelId="{A317E155-A766-455B-B94D-96AA186548E1}" type="presOf" srcId="{8FA61ED8-82EE-4E0E-A79C-98971EED5632}" destId="{C338993F-B556-46A9-8948-5787C3B715C1}" srcOrd="0" destOrd="0" presId="urn:microsoft.com/office/officeart/2011/layout/HexagonRadial"/>
    <dgm:cxn modelId="{7C4F0483-B280-4C88-827E-E55C9C1DE626}" srcId="{9E36AD3E-EDF0-4105-AFBA-C1195E024AF0}" destId="{E2CA5389-ED82-43BA-A87D-63F1F393D654}" srcOrd="1" destOrd="0" parTransId="{DD6BA1EF-0A42-4B38-950E-FDF14C3C9AFC}" sibTransId="{72712CF9-DAAD-444A-87A2-6D6DEBC86E8D}"/>
    <dgm:cxn modelId="{ECF7AD92-0FEC-4435-A1E8-31318CE97B90}" type="presOf" srcId="{29753718-E51E-41E1-953C-2F9510352A1A}" destId="{EA94FBCA-C65A-4BE1-998F-DABCF5020DC9}" srcOrd="0" destOrd="0" presId="urn:microsoft.com/office/officeart/2011/layout/HexagonRadial"/>
    <dgm:cxn modelId="{AA2D5DB2-ED6B-412D-9F1F-195D4FE46072}" srcId="{9E36AD3E-EDF0-4105-AFBA-C1195E024AF0}" destId="{8285C033-6DAC-4BC1-888E-BF27B2A51E6E}" srcOrd="4" destOrd="0" parTransId="{40DBAA4C-F316-4593-B9C6-DD3F7BF3DC32}" sibTransId="{B7EAE2CA-104F-47A2-90BD-F4105FE97E7C}"/>
    <dgm:cxn modelId="{D663FFB5-E899-4085-9A01-77637B8AACA0}" srcId="{9E36AD3E-EDF0-4105-AFBA-C1195E024AF0}" destId="{29753718-E51E-41E1-953C-2F9510352A1A}" srcOrd="2" destOrd="0" parTransId="{CF982815-0796-454C-A83C-EA95F664DA91}" sibTransId="{DE7B5FE5-749F-4B70-9227-694050250C06}"/>
    <dgm:cxn modelId="{815DD8CD-3B3E-4730-A99E-216332FBE992}" type="presOf" srcId="{73CC4971-FC60-429A-A59B-C00B35729231}" destId="{8E44DDA3-B5C2-4DBB-BAA8-3EE2064764BB}" srcOrd="0" destOrd="0" presId="urn:microsoft.com/office/officeart/2011/layout/HexagonRadial"/>
    <dgm:cxn modelId="{9E48B7DE-6D00-423E-AE43-831F68D17FC4}" type="presOf" srcId="{E2CA5389-ED82-43BA-A87D-63F1F393D654}" destId="{9227AF9E-43D7-4D62-8050-79B18CDAB228}" srcOrd="0" destOrd="0" presId="urn:microsoft.com/office/officeart/2011/layout/HexagonRadial"/>
    <dgm:cxn modelId="{56290FED-EA45-46B9-8BE9-B89CF92EB36F}" type="presOf" srcId="{8D17A3FC-48D7-48DF-A4D5-8F8074FBE213}" destId="{13F7F149-D4E1-4725-8FB8-B200DCD63ADF}" srcOrd="0" destOrd="0" presId="urn:microsoft.com/office/officeart/2011/layout/HexagonRadial"/>
    <dgm:cxn modelId="{24C1B5EF-55DD-4D33-91AA-D32727325E21}" srcId="{9E36AD3E-EDF0-4105-AFBA-C1195E024AF0}" destId="{73CC4971-FC60-429A-A59B-C00B35729231}" srcOrd="3" destOrd="0" parTransId="{E03D8084-6743-4859-8127-B7341B98A889}" sibTransId="{B100E99A-8C6F-4C79-B72C-82CBF995CE08}"/>
    <dgm:cxn modelId="{3DD9F6FB-12EB-45EA-AE81-3227155EC4AB}" type="presOf" srcId="{F0107844-2D91-4E0D-88C0-A7AF8750E383}" destId="{4E853760-37B6-4822-9E2E-3D858725CE95}" srcOrd="0" destOrd="0" presId="urn:microsoft.com/office/officeart/2011/layout/HexagonRadial"/>
    <dgm:cxn modelId="{3BDE8BF6-291C-4B25-9642-C0A00CCB381D}" type="presParOf" srcId="{C338993F-B556-46A9-8948-5787C3B715C1}" destId="{FF6F09FA-E573-41EA-9406-D9A77B728C36}" srcOrd="0" destOrd="0" presId="urn:microsoft.com/office/officeart/2011/layout/HexagonRadial"/>
    <dgm:cxn modelId="{BF3C4513-1474-40CC-8F14-0A9EC76AEB84}" type="presParOf" srcId="{C338993F-B556-46A9-8948-5787C3B715C1}" destId="{BAC7462B-1FED-4FAF-896F-172D64AB3668}" srcOrd="1" destOrd="0" presId="urn:microsoft.com/office/officeart/2011/layout/HexagonRadial"/>
    <dgm:cxn modelId="{AAF156E4-FD8C-4901-8212-C0D9100AE693}" type="presParOf" srcId="{BAC7462B-1FED-4FAF-896F-172D64AB3668}" destId="{07922AD3-812C-4F15-AE74-8A5BEFC5D47D}" srcOrd="0" destOrd="0" presId="urn:microsoft.com/office/officeart/2011/layout/HexagonRadial"/>
    <dgm:cxn modelId="{02AD36AE-04A3-46E3-A9E2-2B8489085FF5}" type="presParOf" srcId="{C338993F-B556-46A9-8948-5787C3B715C1}" destId="{13F7F149-D4E1-4725-8FB8-B200DCD63ADF}" srcOrd="2" destOrd="0" presId="urn:microsoft.com/office/officeart/2011/layout/HexagonRadial"/>
    <dgm:cxn modelId="{360DB7EC-64F0-467C-AC3A-0104BC28AC2C}" type="presParOf" srcId="{C338993F-B556-46A9-8948-5787C3B715C1}" destId="{64ADC270-833E-45AB-AC4D-66C5CD20941F}" srcOrd="3" destOrd="0" presId="urn:microsoft.com/office/officeart/2011/layout/HexagonRadial"/>
    <dgm:cxn modelId="{9A0AB13A-293A-4A0E-9FEC-44BCA47F638B}" type="presParOf" srcId="{64ADC270-833E-45AB-AC4D-66C5CD20941F}" destId="{6B0F8739-2770-4F09-AD2D-814591E29AE5}" srcOrd="0" destOrd="0" presId="urn:microsoft.com/office/officeart/2011/layout/HexagonRadial"/>
    <dgm:cxn modelId="{6160A6D5-8598-4882-AABD-A3132EF969EF}" type="presParOf" srcId="{C338993F-B556-46A9-8948-5787C3B715C1}" destId="{9227AF9E-43D7-4D62-8050-79B18CDAB228}" srcOrd="4" destOrd="0" presId="urn:microsoft.com/office/officeart/2011/layout/HexagonRadial"/>
    <dgm:cxn modelId="{CBB2DE6A-0402-4E7C-9221-621FE1538022}" type="presParOf" srcId="{C338993F-B556-46A9-8948-5787C3B715C1}" destId="{538B7BAA-7AEC-47DB-81C2-17D051207909}" srcOrd="5" destOrd="0" presId="urn:microsoft.com/office/officeart/2011/layout/HexagonRadial"/>
    <dgm:cxn modelId="{F0E8B454-9067-4990-B27A-5CCDA16879AB}" type="presParOf" srcId="{538B7BAA-7AEC-47DB-81C2-17D051207909}" destId="{3E12F931-9F95-4918-BD40-B25EA10DC3A1}" srcOrd="0" destOrd="0" presId="urn:microsoft.com/office/officeart/2011/layout/HexagonRadial"/>
    <dgm:cxn modelId="{43AC6D2C-827E-4886-83C8-33CCFDCEF8F9}" type="presParOf" srcId="{C338993F-B556-46A9-8948-5787C3B715C1}" destId="{EA94FBCA-C65A-4BE1-998F-DABCF5020DC9}" srcOrd="6" destOrd="0" presId="urn:microsoft.com/office/officeart/2011/layout/HexagonRadial"/>
    <dgm:cxn modelId="{E3433577-7534-407E-8C61-28CD54667B11}" type="presParOf" srcId="{C338993F-B556-46A9-8948-5787C3B715C1}" destId="{FEBE2CA9-0FBB-4921-A377-C0D4CAB7D109}" srcOrd="7" destOrd="0" presId="urn:microsoft.com/office/officeart/2011/layout/HexagonRadial"/>
    <dgm:cxn modelId="{9A1BF31C-3BF9-413C-8C55-C679589578C1}" type="presParOf" srcId="{FEBE2CA9-0FBB-4921-A377-C0D4CAB7D109}" destId="{0D9BAB47-0170-4625-A570-56BDC4FD5039}" srcOrd="0" destOrd="0" presId="urn:microsoft.com/office/officeart/2011/layout/HexagonRadial"/>
    <dgm:cxn modelId="{5A14770A-E4BA-46A6-A673-1A4BC1B15C40}" type="presParOf" srcId="{C338993F-B556-46A9-8948-5787C3B715C1}" destId="{8E44DDA3-B5C2-4DBB-BAA8-3EE2064764BB}" srcOrd="8" destOrd="0" presId="urn:microsoft.com/office/officeart/2011/layout/HexagonRadial"/>
    <dgm:cxn modelId="{DD3159BD-C2F0-446A-BED0-BC99127042DA}" type="presParOf" srcId="{C338993F-B556-46A9-8948-5787C3B715C1}" destId="{9EF684DE-1E76-41BA-BDF4-591DE5F7BA27}" srcOrd="9" destOrd="0" presId="urn:microsoft.com/office/officeart/2011/layout/HexagonRadial"/>
    <dgm:cxn modelId="{BE30C897-AF99-4878-86D5-FFEFDF086F19}" type="presParOf" srcId="{9EF684DE-1E76-41BA-BDF4-591DE5F7BA27}" destId="{8574786A-549A-40C2-88BD-AE9EC6DF40BE}" srcOrd="0" destOrd="0" presId="urn:microsoft.com/office/officeart/2011/layout/HexagonRadial"/>
    <dgm:cxn modelId="{CB55863E-639F-478F-AE3A-FCE1ADD01225}" type="presParOf" srcId="{C338993F-B556-46A9-8948-5787C3B715C1}" destId="{9FC20665-8714-43E8-BC31-B17EBF9DC742}" srcOrd="10" destOrd="0" presId="urn:microsoft.com/office/officeart/2011/layout/HexagonRadial"/>
    <dgm:cxn modelId="{0F2889E1-02E4-4BDA-BB5F-C009DFF9ACF9}" type="presParOf" srcId="{C338993F-B556-46A9-8948-5787C3B715C1}" destId="{903237CF-7D39-4C0B-AAC1-B537BA10C06B}" srcOrd="11" destOrd="0" presId="urn:microsoft.com/office/officeart/2011/layout/HexagonRadial"/>
    <dgm:cxn modelId="{3C92BF46-7D82-4C95-A9CD-95205EB02381}" type="presParOf" srcId="{903237CF-7D39-4C0B-AAC1-B537BA10C06B}" destId="{6E472528-D64F-4830-B106-A279D9F5A23F}" srcOrd="0" destOrd="0" presId="urn:microsoft.com/office/officeart/2011/layout/HexagonRadial"/>
    <dgm:cxn modelId="{025C8335-36ED-42B7-ADBA-58581B88A9E5}" type="presParOf" srcId="{C338993F-B556-46A9-8948-5787C3B715C1}" destId="{4E853760-37B6-4822-9E2E-3D858725CE9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6DABC-92DF-40C4-B63C-E9DF5369C540}"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59E8D70A-06B2-4631-8C38-9A4610A6BD44}">
      <dgm:prSet phldrT="[Text]" custT="1"/>
      <dgm:spPr>
        <a:solidFill>
          <a:srgbClr val="FCEEEA"/>
        </a:solidFill>
      </dgm:spPr>
      <dgm:t>
        <a:bodyPr/>
        <a:lstStyle/>
        <a:p>
          <a:r>
            <a:rPr lang="en-ZA" sz="2400" b="1" dirty="0"/>
            <a:t>Transforming the National Statistical Systems in Africa</a:t>
          </a:r>
          <a:endParaRPr lang="en-US" sz="2400" b="1" dirty="0">
            <a:effectLst>
              <a:outerShdw blurRad="38100" dist="38100" dir="2700000" algn="tl">
                <a:srgbClr val="000000">
                  <a:alpha val="43137"/>
                </a:srgbClr>
              </a:outerShdw>
            </a:effectLst>
          </a:endParaRPr>
        </a:p>
      </dgm:t>
    </dgm:pt>
    <dgm:pt modelId="{00403F07-5EA6-4F1E-B2E3-AC5F6CD7289F}" type="parTrans" cxnId="{BC067A16-2C46-4BDA-B324-DBCB408B1504}">
      <dgm:prSet/>
      <dgm:spPr/>
      <dgm:t>
        <a:bodyPr/>
        <a:lstStyle/>
        <a:p>
          <a:endParaRPr lang="en-US"/>
        </a:p>
      </dgm:t>
    </dgm:pt>
    <dgm:pt modelId="{29D53911-8E1F-4C93-88FE-E51DAD8F37AD}" type="sibTrans" cxnId="{BC067A16-2C46-4BDA-B324-DBCB408B1504}">
      <dgm:prSet/>
      <dgm:spPr/>
      <dgm:t>
        <a:bodyPr/>
        <a:lstStyle/>
        <a:p>
          <a:endParaRPr lang="en-US"/>
        </a:p>
      </dgm:t>
    </dgm:pt>
    <dgm:pt modelId="{0D0FBD28-3BBA-4A2B-8F29-431452E8B224}">
      <dgm:prSet phldrT="[Text]" custT="1"/>
      <dgm:spPr/>
      <dgm:t>
        <a:bodyPr/>
        <a:lstStyle/>
        <a:p>
          <a:pPr>
            <a:buFont typeface="Symbol" panose="05050102010706020507" pitchFamily="18" charset="2"/>
            <a:buChar char=""/>
          </a:pPr>
          <a:r>
            <a:rPr lang="en-US" sz="1800" dirty="0"/>
            <a:t>1. Develop procedures for adopting innovative methodologies</a:t>
          </a:r>
          <a:r>
            <a:rPr lang="en-ZA" sz="1800" dirty="0"/>
            <a:t>  - </a:t>
          </a:r>
          <a:r>
            <a:rPr lang="en-ZA" sz="1800" b="1" dirty="0">
              <a:effectLst>
                <a:outerShdw blurRad="38100" dist="38100" dir="2700000" algn="tl">
                  <a:srgbClr val="000000">
                    <a:alpha val="43137"/>
                  </a:srgbClr>
                </a:outerShdw>
              </a:effectLst>
            </a:rPr>
            <a:t>NSS to Go Digital</a:t>
          </a:r>
        </a:p>
        <a:p>
          <a:pPr>
            <a:buFont typeface="Symbol" panose="05050102010706020507" pitchFamily="18" charset="2"/>
            <a:buChar char=""/>
          </a:pPr>
          <a:endParaRPr lang="en-US" sz="1800" dirty="0"/>
        </a:p>
        <a:p>
          <a:pPr>
            <a:buFont typeface="Symbol" panose="05050102010706020507" pitchFamily="18" charset="2"/>
            <a:buChar char=""/>
          </a:pPr>
          <a:r>
            <a:rPr lang="en-GB" sz="1800" dirty="0"/>
            <a:t>2. Design and deliver a ONE UN National Statistical Capacity Development Programme </a:t>
          </a:r>
          <a:endParaRPr lang="en-US" sz="1800" i="1" dirty="0"/>
        </a:p>
      </dgm:t>
    </dgm:pt>
    <dgm:pt modelId="{F2ABD043-707B-46D5-A32E-9B5383C613D6}" type="parTrans" cxnId="{6F365DDF-C655-475C-A90D-EE4EBDD23553}">
      <dgm:prSet/>
      <dgm:spPr/>
      <dgm:t>
        <a:bodyPr/>
        <a:lstStyle/>
        <a:p>
          <a:endParaRPr lang="en-US"/>
        </a:p>
      </dgm:t>
    </dgm:pt>
    <dgm:pt modelId="{EF40C96C-E5AC-4274-BCBF-8BD8417C49CE}" type="sibTrans" cxnId="{6F365DDF-C655-475C-A90D-EE4EBDD23553}">
      <dgm:prSet/>
      <dgm:spPr/>
      <dgm:t>
        <a:bodyPr/>
        <a:lstStyle/>
        <a:p>
          <a:endParaRPr lang="en-US"/>
        </a:p>
      </dgm:t>
    </dgm:pt>
    <dgm:pt modelId="{CB893484-C8A9-4791-8B30-39B8D7797079}">
      <dgm:prSet phldrT="[Text]" custT="1"/>
      <dgm:spPr>
        <a:solidFill>
          <a:srgbClr val="FCEEEA"/>
        </a:solidFill>
      </dgm:spPr>
      <dgm:t>
        <a:bodyPr/>
        <a:lstStyle/>
        <a:p>
          <a:r>
            <a:rPr lang="en-CA" sz="2400" b="1" dirty="0"/>
            <a:t>Promote the culture of Data Use </a:t>
          </a:r>
          <a:r>
            <a:rPr lang="en-US" sz="2400" b="1" dirty="0"/>
            <a:t> </a:t>
          </a:r>
        </a:p>
      </dgm:t>
    </dgm:pt>
    <dgm:pt modelId="{35B430F4-B9FA-4064-92B7-586A35854CA3}" type="parTrans" cxnId="{1ACC6F8A-7E17-4C93-8346-516D7E6A2DBA}">
      <dgm:prSet/>
      <dgm:spPr/>
      <dgm:t>
        <a:bodyPr/>
        <a:lstStyle/>
        <a:p>
          <a:endParaRPr lang="en-US"/>
        </a:p>
      </dgm:t>
    </dgm:pt>
    <dgm:pt modelId="{541741C7-7C0C-4684-A0CC-A0B0F2D0E179}" type="sibTrans" cxnId="{1ACC6F8A-7E17-4C93-8346-516D7E6A2DBA}">
      <dgm:prSet/>
      <dgm:spPr/>
      <dgm:t>
        <a:bodyPr/>
        <a:lstStyle/>
        <a:p>
          <a:endParaRPr lang="en-US"/>
        </a:p>
      </dgm:t>
    </dgm:pt>
    <dgm:pt modelId="{E16E9B7A-C143-4096-ACE7-3CE811D7780F}">
      <dgm:prSet phldrT="[Text]" custT="1"/>
      <dgm:spPr>
        <a:solidFill>
          <a:srgbClr val="FCEEEA"/>
        </a:solidFill>
        <a:ln>
          <a:noFill/>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ZA" sz="2400" b="1" kern="1200" dirty="0"/>
            <a:t>Online Data Platform </a:t>
          </a:r>
          <a:r>
            <a:rPr lang="en-ZA" sz="2400" b="1" kern="1200" dirty="0">
              <a:effectLst>
                <a:outerShdw blurRad="38100" dist="38100" dir="2700000" algn="tl">
                  <a:srgbClr val="000000">
                    <a:alpha val="43137"/>
                  </a:srgbClr>
                </a:outerShdw>
              </a:effectLst>
            </a:rPr>
            <a:t>“Data Gateway” </a:t>
          </a:r>
          <a:endParaRPr lang="en-US" sz="2400" b="1" kern="1200" dirty="0">
            <a:solidFill>
              <a:prstClr val="black">
                <a:hueOff val="0"/>
                <a:satOff val="0"/>
                <a:lumOff val="0"/>
                <a:alphaOff val="0"/>
              </a:prstClr>
            </a:solidFill>
            <a:effectLst>
              <a:outerShdw blurRad="38100" dist="38100" dir="2700000" algn="tl">
                <a:srgbClr val="000000">
                  <a:alpha val="43137"/>
                </a:srgbClr>
              </a:outerShdw>
            </a:effectLst>
            <a:latin typeface="Calibri" panose="020F0502020204030204"/>
            <a:ea typeface="+mn-ea"/>
            <a:cs typeface="+mn-cs"/>
          </a:endParaRPr>
        </a:p>
      </dgm:t>
    </dgm:pt>
    <dgm:pt modelId="{710BAAFC-619E-4EB6-9288-4871BA8FB584}" type="parTrans" cxnId="{06F1A9E0-D899-4EC5-9009-9A4B7DCC9BCC}">
      <dgm:prSet/>
      <dgm:spPr/>
      <dgm:t>
        <a:bodyPr/>
        <a:lstStyle/>
        <a:p>
          <a:endParaRPr lang="en-US"/>
        </a:p>
      </dgm:t>
    </dgm:pt>
    <dgm:pt modelId="{63DB6FD8-BEDC-4733-98CA-085773CA3060}" type="sibTrans" cxnId="{06F1A9E0-D899-4EC5-9009-9A4B7DCC9BCC}">
      <dgm:prSet/>
      <dgm:spPr/>
      <dgm:t>
        <a:bodyPr/>
        <a:lstStyle/>
        <a:p>
          <a:endParaRPr lang="en-US"/>
        </a:p>
      </dgm:t>
    </dgm:pt>
    <dgm:pt modelId="{B615B9C3-E110-4E31-9BBA-08B8A7D3D1E3}">
      <dgm:prSet custT="1"/>
      <dgm:spPr/>
      <dgm:t>
        <a:bodyPr/>
        <a:lstStyle/>
        <a:p>
          <a:pPr>
            <a:buFont typeface="Symbol" panose="05050102010706020507" pitchFamily="18" charset="2"/>
            <a:buChar char=""/>
          </a:pPr>
          <a:r>
            <a:rPr lang="en-US" sz="1800" dirty="0"/>
            <a:t>Develop guidelines and strategies for promoting culture of data use</a:t>
          </a:r>
        </a:p>
      </dgm:t>
    </dgm:pt>
    <dgm:pt modelId="{ED01B71F-865A-4B02-BDBB-8E2DAAC125F5}" type="parTrans" cxnId="{7948608E-5E08-4E1C-8545-E01CD2AA214D}">
      <dgm:prSet/>
      <dgm:spPr/>
      <dgm:t>
        <a:bodyPr/>
        <a:lstStyle/>
        <a:p>
          <a:endParaRPr lang="en-US"/>
        </a:p>
      </dgm:t>
    </dgm:pt>
    <dgm:pt modelId="{F97F9B84-62DB-4132-9A57-D31654F26602}" type="sibTrans" cxnId="{7948608E-5E08-4E1C-8545-E01CD2AA214D}">
      <dgm:prSet/>
      <dgm:spPr/>
      <dgm:t>
        <a:bodyPr/>
        <a:lstStyle/>
        <a:p>
          <a:endParaRPr lang="en-US"/>
        </a:p>
      </dgm:t>
    </dgm:pt>
    <dgm:pt modelId="{A41743AF-671A-447F-8357-943102E36DC8}">
      <dgm:prSet custT="1"/>
      <dgm:spPr/>
      <dgm:t>
        <a:bodyPr/>
        <a:lstStyle/>
        <a:p>
          <a:pPr>
            <a:buFont typeface="Symbol" panose="05050102010706020507" pitchFamily="18" charset="2"/>
            <a:buChar char=""/>
          </a:pPr>
          <a:r>
            <a:rPr lang="en-US" sz="1800" dirty="0"/>
            <a:t>Develop criteria for identifying the </a:t>
          </a:r>
          <a:r>
            <a:rPr lang="en-US" sz="1800" b="1" dirty="0">
              <a:effectLst>
                <a:outerShdw blurRad="38100" dist="38100" dir="2700000" algn="tl">
                  <a:srgbClr val="000000">
                    <a:alpha val="43137"/>
                  </a:srgbClr>
                </a:outerShdw>
              </a:effectLst>
            </a:rPr>
            <a:t>Champion </a:t>
          </a:r>
          <a:r>
            <a:rPr lang="en-US" sz="1800" dirty="0"/>
            <a:t>on Data for Development, including clear roles</a:t>
          </a:r>
          <a:r>
            <a:rPr lang="en-US" sz="1700" dirty="0"/>
            <a:t>;</a:t>
          </a:r>
        </a:p>
      </dgm:t>
    </dgm:pt>
    <dgm:pt modelId="{34D2D2B0-FF7E-4057-A5D7-A41AC3C52B57}" type="parTrans" cxnId="{209C31CC-EFC0-47B2-B63E-3591EA0ED079}">
      <dgm:prSet/>
      <dgm:spPr/>
      <dgm:t>
        <a:bodyPr/>
        <a:lstStyle/>
        <a:p>
          <a:endParaRPr lang="en-US"/>
        </a:p>
      </dgm:t>
    </dgm:pt>
    <dgm:pt modelId="{8F354D83-D846-4610-94BD-29A751CA0872}" type="sibTrans" cxnId="{209C31CC-EFC0-47B2-B63E-3591EA0ED079}">
      <dgm:prSet/>
      <dgm:spPr/>
      <dgm:t>
        <a:bodyPr/>
        <a:lstStyle/>
        <a:p>
          <a:endParaRPr lang="en-US"/>
        </a:p>
      </dgm:t>
    </dgm:pt>
    <dgm:pt modelId="{953B69F6-24F3-4F40-9E76-07BBB9EE3A82}">
      <dgm:prSet/>
      <dgm:spPr/>
      <dgm:t>
        <a:bodyPr/>
        <a:lstStyle/>
        <a:p>
          <a:r>
            <a:rPr lang="en-ZA" dirty="0"/>
            <a:t>Develop a robust online data system with data at regional, country, subnational for all SDGs and Agenda 2063, that is harmonized with other data systems in Africa to continuously be accessible to provide quality data ecosystem</a:t>
          </a:r>
          <a:endParaRPr lang="en-US" dirty="0"/>
        </a:p>
      </dgm:t>
    </dgm:pt>
    <dgm:pt modelId="{3791C2E3-31AF-4B99-BFEA-2CE60F6B32E2}" type="parTrans" cxnId="{8C6602F0-CBA0-4D06-9E29-2463C10BBCC4}">
      <dgm:prSet/>
      <dgm:spPr/>
      <dgm:t>
        <a:bodyPr/>
        <a:lstStyle/>
        <a:p>
          <a:endParaRPr lang="en-US"/>
        </a:p>
      </dgm:t>
    </dgm:pt>
    <dgm:pt modelId="{C6BAF648-AFE3-45C4-A2C9-FF28EC772E3F}" type="sibTrans" cxnId="{8C6602F0-CBA0-4D06-9E29-2463C10BBCC4}">
      <dgm:prSet/>
      <dgm:spPr/>
      <dgm:t>
        <a:bodyPr/>
        <a:lstStyle/>
        <a:p>
          <a:endParaRPr lang="en-US"/>
        </a:p>
      </dgm:t>
    </dgm:pt>
    <dgm:pt modelId="{05B2D6B3-6943-4AD0-9D9C-CA781C48DC71}" type="pres">
      <dgm:prSet presAssocID="{ACC6DABC-92DF-40C4-B63C-E9DF5369C540}" presName="theList" presStyleCnt="0">
        <dgm:presLayoutVars>
          <dgm:dir/>
          <dgm:animLvl val="lvl"/>
          <dgm:resizeHandles val="exact"/>
        </dgm:presLayoutVars>
      </dgm:prSet>
      <dgm:spPr/>
    </dgm:pt>
    <dgm:pt modelId="{F1316A0A-B40E-493E-8833-86C290C70447}" type="pres">
      <dgm:prSet presAssocID="{59E8D70A-06B2-4631-8C38-9A4610A6BD44}" presName="compNode" presStyleCnt="0"/>
      <dgm:spPr/>
    </dgm:pt>
    <dgm:pt modelId="{C6F31F03-9BBD-4930-9496-79E1E4A45E3E}" type="pres">
      <dgm:prSet presAssocID="{59E8D70A-06B2-4631-8C38-9A4610A6BD44}" presName="aNode" presStyleLbl="bgShp" presStyleIdx="0" presStyleCnt="3"/>
      <dgm:spPr/>
    </dgm:pt>
    <dgm:pt modelId="{2DCA4D5D-174B-4E9E-97FB-75EF45AFC8F5}" type="pres">
      <dgm:prSet presAssocID="{59E8D70A-06B2-4631-8C38-9A4610A6BD44}" presName="textNode" presStyleLbl="bgShp" presStyleIdx="0" presStyleCnt="3"/>
      <dgm:spPr/>
    </dgm:pt>
    <dgm:pt modelId="{39C9B817-0F2C-4D47-8BDB-BE6E59FDE357}" type="pres">
      <dgm:prSet presAssocID="{59E8D70A-06B2-4631-8C38-9A4610A6BD44}" presName="compChildNode" presStyleCnt="0"/>
      <dgm:spPr/>
    </dgm:pt>
    <dgm:pt modelId="{C6CF2390-5290-4551-A99C-C8CFAAE81920}" type="pres">
      <dgm:prSet presAssocID="{59E8D70A-06B2-4631-8C38-9A4610A6BD44}" presName="theInnerList" presStyleCnt="0"/>
      <dgm:spPr/>
    </dgm:pt>
    <dgm:pt modelId="{21058FE4-AAD2-42E3-8A65-2FBBB1C9A281}" type="pres">
      <dgm:prSet presAssocID="{0D0FBD28-3BBA-4A2B-8F29-431452E8B224}" presName="childNode" presStyleLbl="node1" presStyleIdx="0" presStyleCnt="4">
        <dgm:presLayoutVars>
          <dgm:bulletEnabled val="1"/>
        </dgm:presLayoutVars>
      </dgm:prSet>
      <dgm:spPr/>
    </dgm:pt>
    <dgm:pt modelId="{33D03DA5-349B-4D6B-95AD-F69614D5A05A}" type="pres">
      <dgm:prSet presAssocID="{59E8D70A-06B2-4631-8C38-9A4610A6BD44}" presName="aSpace" presStyleCnt="0"/>
      <dgm:spPr/>
    </dgm:pt>
    <dgm:pt modelId="{B4831244-1D68-4C66-A2DB-9BC08F36A713}" type="pres">
      <dgm:prSet presAssocID="{CB893484-C8A9-4791-8B30-39B8D7797079}" presName="compNode" presStyleCnt="0"/>
      <dgm:spPr/>
    </dgm:pt>
    <dgm:pt modelId="{F1F68047-569A-4FAD-B2F8-76C329767681}" type="pres">
      <dgm:prSet presAssocID="{CB893484-C8A9-4791-8B30-39B8D7797079}" presName="aNode" presStyleLbl="bgShp" presStyleIdx="1" presStyleCnt="3"/>
      <dgm:spPr/>
    </dgm:pt>
    <dgm:pt modelId="{4EED5533-47A7-450B-84D3-813BCD9CAAB8}" type="pres">
      <dgm:prSet presAssocID="{CB893484-C8A9-4791-8B30-39B8D7797079}" presName="textNode" presStyleLbl="bgShp" presStyleIdx="1" presStyleCnt="3"/>
      <dgm:spPr/>
    </dgm:pt>
    <dgm:pt modelId="{3CC46E11-BA1F-4DA2-BB66-E134D6C9BFBA}" type="pres">
      <dgm:prSet presAssocID="{CB893484-C8A9-4791-8B30-39B8D7797079}" presName="compChildNode" presStyleCnt="0"/>
      <dgm:spPr/>
    </dgm:pt>
    <dgm:pt modelId="{5AC51ED7-4C56-4FD7-84D7-9304706520A7}" type="pres">
      <dgm:prSet presAssocID="{CB893484-C8A9-4791-8B30-39B8D7797079}" presName="theInnerList" presStyleCnt="0"/>
      <dgm:spPr/>
    </dgm:pt>
    <dgm:pt modelId="{FAB0B48C-9728-4189-B588-A2ADC80BEBD8}" type="pres">
      <dgm:prSet presAssocID="{B615B9C3-E110-4E31-9BBA-08B8A7D3D1E3}" presName="childNode" presStyleLbl="node1" presStyleIdx="1" presStyleCnt="4">
        <dgm:presLayoutVars>
          <dgm:bulletEnabled val="1"/>
        </dgm:presLayoutVars>
      </dgm:prSet>
      <dgm:spPr/>
    </dgm:pt>
    <dgm:pt modelId="{9C83A81B-2D6B-4BCB-B7B1-7019735DAEE9}" type="pres">
      <dgm:prSet presAssocID="{B615B9C3-E110-4E31-9BBA-08B8A7D3D1E3}" presName="aSpace2" presStyleCnt="0"/>
      <dgm:spPr/>
    </dgm:pt>
    <dgm:pt modelId="{01B23DB8-F38A-4654-8F68-C01DA053A5FB}" type="pres">
      <dgm:prSet presAssocID="{A41743AF-671A-447F-8357-943102E36DC8}" presName="childNode" presStyleLbl="node1" presStyleIdx="2" presStyleCnt="4">
        <dgm:presLayoutVars>
          <dgm:bulletEnabled val="1"/>
        </dgm:presLayoutVars>
      </dgm:prSet>
      <dgm:spPr/>
    </dgm:pt>
    <dgm:pt modelId="{54BCAA10-40D2-4DB2-B88F-73AB3AF028A0}" type="pres">
      <dgm:prSet presAssocID="{CB893484-C8A9-4791-8B30-39B8D7797079}" presName="aSpace" presStyleCnt="0"/>
      <dgm:spPr/>
    </dgm:pt>
    <dgm:pt modelId="{0FEC355B-47C6-490E-896F-C985294BB2F4}" type="pres">
      <dgm:prSet presAssocID="{E16E9B7A-C143-4096-ACE7-3CE811D7780F}" presName="compNode" presStyleCnt="0"/>
      <dgm:spPr/>
    </dgm:pt>
    <dgm:pt modelId="{BBB28783-D490-435C-9D63-99E1DB9C496B}" type="pres">
      <dgm:prSet presAssocID="{E16E9B7A-C143-4096-ACE7-3CE811D7780F}" presName="aNode" presStyleLbl="bgShp" presStyleIdx="2" presStyleCnt="3" custLinFactNeighborX="2466" custLinFactNeighborY="-1029"/>
      <dgm:spPr>
        <a:xfrm>
          <a:off x="6349553" y="0"/>
          <a:ext cx="2952224" cy="4668236"/>
        </a:xfrm>
        <a:prstGeom prst="roundRect">
          <a:avLst>
            <a:gd name="adj" fmla="val 10000"/>
          </a:avLst>
        </a:prstGeom>
      </dgm:spPr>
    </dgm:pt>
    <dgm:pt modelId="{89BB2736-7E29-4F05-ABF9-0127B545736A}" type="pres">
      <dgm:prSet presAssocID="{E16E9B7A-C143-4096-ACE7-3CE811D7780F}" presName="textNode" presStyleLbl="bgShp" presStyleIdx="2" presStyleCnt="3"/>
      <dgm:spPr/>
    </dgm:pt>
    <dgm:pt modelId="{1EB88163-B556-477D-AE42-ED55964D1A36}" type="pres">
      <dgm:prSet presAssocID="{E16E9B7A-C143-4096-ACE7-3CE811D7780F}" presName="compChildNode" presStyleCnt="0"/>
      <dgm:spPr/>
    </dgm:pt>
    <dgm:pt modelId="{E63C69EC-D981-43CA-BF0A-5E9C09AA65CF}" type="pres">
      <dgm:prSet presAssocID="{E16E9B7A-C143-4096-ACE7-3CE811D7780F}" presName="theInnerList" presStyleCnt="0"/>
      <dgm:spPr/>
    </dgm:pt>
    <dgm:pt modelId="{77A04C51-B8BD-4CA1-9D08-938D58C52AE4}" type="pres">
      <dgm:prSet presAssocID="{953B69F6-24F3-4F40-9E76-07BBB9EE3A82}" presName="childNode" presStyleLbl="node1" presStyleIdx="3" presStyleCnt="4" custLinFactNeighborY="-1307">
        <dgm:presLayoutVars>
          <dgm:bulletEnabled val="1"/>
        </dgm:presLayoutVars>
      </dgm:prSet>
      <dgm:spPr/>
    </dgm:pt>
  </dgm:ptLst>
  <dgm:cxnLst>
    <dgm:cxn modelId="{BC067A16-2C46-4BDA-B324-DBCB408B1504}" srcId="{ACC6DABC-92DF-40C4-B63C-E9DF5369C540}" destId="{59E8D70A-06B2-4631-8C38-9A4610A6BD44}" srcOrd="0" destOrd="0" parTransId="{00403F07-5EA6-4F1E-B2E3-AC5F6CD7289F}" sibTransId="{29D53911-8E1F-4C93-88FE-E51DAD8F37AD}"/>
    <dgm:cxn modelId="{A184EB31-CEF5-4B2D-B05B-E978B24852A2}" type="presOf" srcId="{E16E9B7A-C143-4096-ACE7-3CE811D7780F}" destId="{89BB2736-7E29-4F05-ABF9-0127B545736A}" srcOrd="1" destOrd="0" presId="urn:microsoft.com/office/officeart/2005/8/layout/lProcess2"/>
    <dgm:cxn modelId="{83A88139-4AF0-423A-AC3F-450898023BA7}" type="presOf" srcId="{59E8D70A-06B2-4631-8C38-9A4610A6BD44}" destId="{C6F31F03-9BBD-4930-9496-79E1E4A45E3E}" srcOrd="0" destOrd="0" presId="urn:microsoft.com/office/officeart/2005/8/layout/lProcess2"/>
    <dgm:cxn modelId="{55804F3A-0375-4FEE-BE47-AABAE8F88232}" type="presOf" srcId="{ACC6DABC-92DF-40C4-B63C-E9DF5369C540}" destId="{05B2D6B3-6943-4AD0-9D9C-CA781C48DC71}" srcOrd="0" destOrd="0" presId="urn:microsoft.com/office/officeart/2005/8/layout/lProcess2"/>
    <dgm:cxn modelId="{7FE22A43-3D4F-4FA5-A10C-521AF500232B}" type="presOf" srcId="{59E8D70A-06B2-4631-8C38-9A4610A6BD44}" destId="{2DCA4D5D-174B-4E9E-97FB-75EF45AFC8F5}" srcOrd="1" destOrd="0" presId="urn:microsoft.com/office/officeart/2005/8/layout/lProcess2"/>
    <dgm:cxn modelId="{28581C44-594F-4CCA-BAB3-35A3925B5F6F}" type="presOf" srcId="{CB893484-C8A9-4791-8B30-39B8D7797079}" destId="{F1F68047-569A-4FAD-B2F8-76C329767681}" srcOrd="0" destOrd="0" presId="urn:microsoft.com/office/officeart/2005/8/layout/lProcess2"/>
    <dgm:cxn modelId="{7BF72451-0594-4A7B-B1BB-9E55C186F50B}" type="presOf" srcId="{B615B9C3-E110-4E31-9BBA-08B8A7D3D1E3}" destId="{FAB0B48C-9728-4189-B588-A2ADC80BEBD8}" srcOrd="0" destOrd="0" presId="urn:microsoft.com/office/officeart/2005/8/layout/lProcess2"/>
    <dgm:cxn modelId="{B5DD7F52-2002-4513-A253-40FF97CBA7E1}" type="presOf" srcId="{E16E9B7A-C143-4096-ACE7-3CE811D7780F}" destId="{BBB28783-D490-435C-9D63-99E1DB9C496B}" srcOrd="0" destOrd="0" presId="urn:microsoft.com/office/officeart/2005/8/layout/lProcess2"/>
    <dgm:cxn modelId="{1ACC6F8A-7E17-4C93-8346-516D7E6A2DBA}" srcId="{ACC6DABC-92DF-40C4-B63C-E9DF5369C540}" destId="{CB893484-C8A9-4791-8B30-39B8D7797079}" srcOrd="1" destOrd="0" parTransId="{35B430F4-B9FA-4064-92B7-586A35854CA3}" sibTransId="{541741C7-7C0C-4684-A0CC-A0B0F2D0E179}"/>
    <dgm:cxn modelId="{7948608E-5E08-4E1C-8545-E01CD2AA214D}" srcId="{CB893484-C8A9-4791-8B30-39B8D7797079}" destId="{B615B9C3-E110-4E31-9BBA-08B8A7D3D1E3}" srcOrd="0" destOrd="0" parTransId="{ED01B71F-865A-4B02-BDBB-8E2DAAC125F5}" sibTransId="{F97F9B84-62DB-4132-9A57-D31654F26602}"/>
    <dgm:cxn modelId="{18548D8E-1490-4940-9016-593187DF0B51}" type="presOf" srcId="{CB893484-C8A9-4791-8B30-39B8D7797079}" destId="{4EED5533-47A7-450B-84D3-813BCD9CAAB8}" srcOrd="1" destOrd="0" presId="urn:microsoft.com/office/officeart/2005/8/layout/lProcess2"/>
    <dgm:cxn modelId="{6C1A1FAB-F266-482C-8680-15439540E538}" type="presOf" srcId="{0D0FBD28-3BBA-4A2B-8F29-431452E8B224}" destId="{21058FE4-AAD2-42E3-8A65-2FBBB1C9A281}" srcOrd="0" destOrd="0" presId="urn:microsoft.com/office/officeart/2005/8/layout/lProcess2"/>
    <dgm:cxn modelId="{9B440FBF-52EB-49B2-9E7F-1768E42C160B}" type="presOf" srcId="{A41743AF-671A-447F-8357-943102E36DC8}" destId="{01B23DB8-F38A-4654-8F68-C01DA053A5FB}" srcOrd="0" destOrd="0" presId="urn:microsoft.com/office/officeart/2005/8/layout/lProcess2"/>
    <dgm:cxn modelId="{209C31CC-EFC0-47B2-B63E-3591EA0ED079}" srcId="{CB893484-C8A9-4791-8B30-39B8D7797079}" destId="{A41743AF-671A-447F-8357-943102E36DC8}" srcOrd="1" destOrd="0" parTransId="{34D2D2B0-FF7E-4057-A5D7-A41AC3C52B57}" sibTransId="{8F354D83-D846-4610-94BD-29A751CA0872}"/>
    <dgm:cxn modelId="{6F365DDF-C655-475C-A90D-EE4EBDD23553}" srcId="{59E8D70A-06B2-4631-8C38-9A4610A6BD44}" destId="{0D0FBD28-3BBA-4A2B-8F29-431452E8B224}" srcOrd="0" destOrd="0" parTransId="{F2ABD043-707B-46D5-A32E-9B5383C613D6}" sibTransId="{EF40C96C-E5AC-4274-BCBF-8BD8417C49CE}"/>
    <dgm:cxn modelId="{06F1A9E0-D899-4EC5-9009-9A4B7DCC9BCC}" srcId="{ACC6DABC-92DF-40C4-B63C-E9DF5369C540}" destId="{E16E9B7A-C143-4096-ACE7-3CE811D7780F}" srcOrd="2" destOrd="0" parTransId="{710BAAFC-619E-4EB6-9288-4871BA8FB584}" sibTransId="{63DB6FD8-BEDC-4733-98CA-085773CA3060}"/>
    <dgm:cxn modelId="{24E48FE3-8202-4E10-B080-5C7F3F3DC1BC}" type="presOf" srcId="{953B69F6-24F3-4F40-9E76-07BBB9EE3A82}" destId="{77A04C51-B8BD-4CA1-9D08-938D58C52AE4}" srcOrd="0" destOrd="0" presId="urn:microsoft.com/office/officeart/2005/8/layout/lProcess2"/>
    <dgm:cxn modelId="{8C6602F0-CBA0-4D06-9E29-2463C10BBCC4}" srcId="{E16E9B7A-C143-4096-ACE7-3CE811D7780F}" destId="{953B69F6-24F3-4F40-9E76-07BBB9EE3A82}" srcOrd="0" destOrd="0" parTransId="{3791C2E3-31AF-4B99-BFEA-2CE60F6B32E2}" sibTransId="{C6BAF648-AFE3-45C4-A2C9-FF28EC772E3F}"/>
    <dgm:cxn modelId="{7F3C585E-C1B5-4C7E-9FF6-8F54A122AEF6}" type="presParOf" srcId="{05B2D6B3-6943-4AD0-9D9C-CA781C48DC71}" destId="{F1316A0A-B40E-493E-8833-86C290C70447}" srcOrd="0" destOrd="0" presId="urn:microsoft.com/office/officeart/2005/8/layout/lProcess2"/>
    <dgm:cxn modelId="{D61F53D8-4B0F-4072-AE75-802AA5A9ADB9}" type="presParOf" srcId="{F1316A0A-B40E-493E-8833-86C290C70447}" destId="{C6F31F03-9BBD-4930-9496-79E1E4A45E3E}" srcOrd="0" destOrd="0" presId="urn:microsoft.com/office/officeart/2005/8/layout/lProcess2"/>
    <dgm:cxn modelId="{F5CBEEFE-891E-4D09-B7D8-411A60C406B4}" type="presParOf" srcId="{F1316A0A-B40E-493E-8833-86C290C70447}" destId="{2DCA4D5D-174B-4E9E-97FB-75EF45AFC8F5}" srcOrd="1" destOrd="0" presId="urn:microsoft.com/office/officeart/2005/8/layout/lProcess2"/>
    <dgm:cxn modelId="{4C40402E-0808-458E-8A34-A0177D9E32CB}" type="presParOf" srcId="{F1316A0A-B40E-493E-8833-86C290C70447}" destId="{39C9B817-0F2C-4D47-8BDB-BE6E59FDE357}" srcOrd="2" destOrd="0" presId="urn:microsoft.com/office/officeart/2005/8/layout/lProcess2"/>
    <dgm:cxn modelId="{900307DA-DF05-4617-BABD-3BA9BF4F115D}" type="presParOf" srcId="{39C9B817-0F2C-4D47-8BDB-BE6E59FDE357}" destId="{C6CF2390-5290-4551-A99C-C8CFAAE81920}" srcOrd="0" destOrd="0" presId="urn:microsoft.com/office/officeart/2005/8/layout/lProcess2"/>
    <dgm:cxn modelId="{352ADBFE-ED09-4A39-80D3-EEE17FCB149D}" type="presParOf" srcId="{C6CF2390-5290-4551-A99C-C8CFAAE81920}" destId="{21058FE4-AAD2-42E3-8A65-2FBBB1C9A281}" srcOrd="0" destOrd="0" presId="urn:microsoft.com/office/officeart/2005/8/layout/lProcess2"/>
    <dgm:cxn modelId="{6D58948E-2DD0-4CE4-8141-E8A0784FAA74}" type="presParOf" srcId="{05B2D6B3-6943-4AD0-9D9C-CA781C48DC71}" destId="{33D03DA5-349B-4D6B-95AD-F69614D5A05A}" srcOrd="1" destOrd="0" presId="urn:microsoft.com/office/officeart/2005/8/layout/lProcess2"/>
    <dgm:cxn modelId="{613BD6D9-296E-46E2-8ADF-5056D5B56142}" type="presParOf" srcId="{05B2D6B3-6943-4AD0-9D9C-CA781C48DC71}" destId="{B4831244-1D68-4C66-A2DB-9BC08F36A713}" srcOrd="2" destOrd="0" presId="urn:microsoft.com/office/officeart/2005/8/layout/lProcess2"/>
    <dgm:cxn modelId="{32B18077-6A03-449C-B337-59721FA16B6F}" type="presParOf" srcId="{B4831244-1D68-4C66-A2DB-9BC08F36A713}" destId="{F1F68047-569A-4FAD-B2F8-76C329767681}" srcOrd="0" destOrd="0" presId="urn:microsoft.com/office/officeart/2005/8/layout/lProcess2"/>
    <dgm:cxn modelId="{261A01BC-5658-4589-9E77-A030E23240E6}" type="presParOf" srcId="{B4831244-1D68-4C66-A2DB-9BC08F36A713}" destId="{4EED5533-47A7-450B-84D3-813BCD9CAAB8}" srcOrd="1" destOrd="0" presId="urn:microsoft.com/office/officeart/2005/8/layout/lProcess2"/>
    <dgm:cxn modelId="{71D159BA-1460-4C2C-A49A-3E13BDE8E24E}" type="presParOf" srcId="{B4831244-1D68-4C66-A2DB-9BC08F36A713}" destId="{3CC46E11-BA1F-4DA2-BB66-E134D6C9BFBA}" srcOrd="2" destOrd="0" presId="urn:microsoft.com/office/officeart/2005/8/layout/lProcess2"/>
    <dgm:cxn modelId="{B228F1D2-6D90-49BC-B1A6-0FFB1850FAFA}" type="presParOf" srcId="{3CC46E11-BA1F-4DA2-BB66-E134D6C9BFBA}" destId="{5AC51ED7-4C56-4FD7-84D7-9304706520A7}" srcOrd="0" destOrd="0" presId="urn:microsoft.com/office/officeart/2005/8/layout/lProcess2"/>
    <dgm:cxn modelId="{C6F09B1B-548B-4963-9125-E9A8D147A9CB}" type="presParOf" srcId="{5AC51ED7-4C56-4FD7-84D7-9304706520A7}" destId="{FAB0B48C-9728-4189-B588-A2ADC80BEBD8}" srcOrd="0" destOrd="0" presId="urn:microsoft.com/office/officeart/2005/8/layout/lProcess2"/>
    <dgm:cxn modelId="{A099CC15-BAC4-4185-871C-F1D143E13412}" type="presParOf" srcId="{5AC51ED7-4C56-4FD7-84D7-9304706520A7}" destId="{9C83A81B-2D6B-4BCB-B7B1-7019735DAEE9}" srcOrd="1" destOrd="0" presId="urn:microsoft.com/office/officeart/2005/8/layout/lProcess2"/>
    <dgm:cxn modelId="{C538C8C8-4D94-4C4D-89AC-695668F9AC3A}" type="presParOf" srcId="{5AC51ED7-4C56-4FD7-84D7-9304706520A7}" destId="{01B23DB8-F38A-4654-8F68-C01DA053A5FB}" srcOrd="2" destOrd="0" presId="urn:microsoft.com/office/officeart/2005/8/layout/lProcess2"/>
    <dgm:cxn modelId="{210C1189-FF21-4598-9388-21C690309CD4}" type="presParOf" srcId="{05B2D6B3-6943-4AD0-9D9C-CA781C48DC71}" destId="{54BCAA10-40D2-4DB2-B88F-73AB3AF028A0}" srcOrd="3" destOrd="0" presId="urn:microsoft.com/office/officeart/2005/8/layout/lProcess2"/>
    <dgm:cxn modelId="{A239C402-5498-4FEC-A73F-6B3314A2877B}" type="presParOf" srcId="{05B2D6B3-6943-4AD0-9D9C-CA781C48DC71}" destId="{0FEC355B-47C6-490E-896F-C985294BB2F4}" srcOrd="4" destOrd="0" presId="urn:microsoft.com/office/officeart/2005/8/layout/lProcess2"/>
    <dgm:cxn modelId="{4202A1BC-C783-4BF9-9D40-2EE107C15C2C}" type="presParOf" srcId="{0FEC355B-47C6-490E-896F-C985294BB2F4}" destId="{BBB28783-D490-435C-9D63-99E1DB9C496B}" srcOrd="0" destOrd="0" presId="urn:microsoft.com/office/officeart/2005/8/layout/lProcess2"/>
    <dgm:cxn modelId="{1657DD5D-106D-4C11-A23B-E981E2EC76CC}" type="presParOf" srcId="{0FEC355B-47C6-490E-896F-C985294BB2F4}" destId="{89BB2736-7E29-4F05-ABF9-0127B545736A}" srcOrd="1" destOrd="0" presId="urn:microsoft.com/office/officeart/2005/8/layout/lProcess2"/>
    <dgm:cxn modelId="{9241957B-9D30-452B-9BEB-C3E8D599D3E0}" type="presParOf" srcId="{0FEC355B-47C6-490E-896F-C985294BB2F4}" destId="{1EB88163-B556-477D-AE42-ED55964D1A36}" srcOrd="2" destOrd="0" presId="urn:microsoft.com/office/officeart/2005/8/layout/lProcess2"/>
    <dgm:cxn modelId="{4DE40E7E-C4D2-4A72-8C3D-AE601B70FCA6}" type="presParOf" srcId="{1EB88163-B556-477D-AE42-ED55964D1A36}" destId="{E63C69EC-D981-43CA-BF0A-5E9C09AA65CF}" srcOrd="0" destOrd="0" presId="urn:microsoft.com/office/officeart/2005/8/layout/lProcess2"/>
    <dgm:cxn modelId="{9F47BDC6-19A6-4B95-9B59-8714C018216F}" type="presParOf" srcId="{E63C69EC-D981-43CA-BF0A-5E9C09AA65CF}" destId="{77A04C51-B8BD-4CA1-9D08-938D58C52AE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D43D0C-7D9C-4A79-B0E9-E3299B509E6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FA70B916-B70C-4E9E-A514-4921A8BF5058}">
      <dgm:prSet phldrT="[Text]"/>
      <dgm:spPr/>
      <dgm:t>
        <a:bodyPr/>
        <a:lstStyle/>
        <a:p>
          <a:r>
            <a:rPr lang="en-US" dirty="0"/>
            <a:t>INNOVATION &amp; NEW TECHNOLOGIES</a:t>
          </a:r>
        </a:p>
      </dgm:t>
    </dgm:pt>
    <dgm:pt modelId="{9F22BDD5-2710-43B9-81D7-055FD45E621B}" type="parTrans" cxnId="{CE9D215B-0970-4266-BAA4-8FE3E6538E1C}">
      <dgm:prSet/>
      <dgm:spPr/>
      <dgm:t>
        <a:bodyPr/>
        <a:lstStyle/>
        <a:p>
          <a:endParaRPr lang="en-US"/>
        </a:p>
      </dgm:t>
    </dgm:pt>
    <dgm:pt modelId="{36C2D11B-F343-4B55-9AE2-2A1299BF15CC}" type="sibTrans" cxnId="{CE9D215B-0970-4266-BAA4-8FE3E6538E1C}">
      <dgm:prSet/>
      <dgm:spPr/>
      <dgm:t>
        <a:bodyPr/>
        <a:lstStyle/>
        <a:p>
          <a:endParaRPr lang="en-US"/>
        </a:p>
      </dgm:t>
    </dgm:pt>
    <dgm:pt modelId="{B486F9C3-1557-48E9-B7E5-799EE7B5DF8A}">
      <dgm:prSet phldrT="[Text]"/>
      <dgm:spPr/>
      <dgm:t>
        <a:bodyPr/>
        <a:lstStyle/>
        <a:p>
          <a:r>
            <a:rPr lang="en-US" dirty="0"/>
            <a:t>PARTNERSHIP &amp; COLLABORATION</a:t>
          </a:r>
        </a:p>
      </dgm:t>
    </dgm:pt>
    <dgm:pt modelId="{3F40B686-C6FD-487D-8240-D061471454AF}" type="parTrans" cxnId="{F3D7BF51-4189-43AB-BA15-87FA7280EF97}">
      <dgm:prSet/>
      <dgm:spPr/>
      <dgm:t>
        <a:bodyPr/>
        <a:lstStyle/>
        <a:p>
          <a:endParaRPr lang="en-US"/>
        </a:p>
      </dgm:t>
    </dgm:pt>
    <dgm:pt modelId="{A17987DE-D647-435F-A978-D63F08411F64}" type="sibTrans" cxnId="{F3D7BF51-4189-43AB-BA15-87FA7280EF97}">
      <dgm:prSet/>
      <dgm:spPr/>
      <dgm:t>
        <a:bodyPr/>
        <a:lstStyle/>
        <a:p>
          <a:endParaRPr lang="en-US"/>
        </a:p>
      </dgm:t>
    </dgm:pt>
    <dgm:pt modelId="{FBEBBD3E-CEE4-44A0-A1B7-3CA18AC5457A}">
      <dgm:prSet/>
      <dgm:spPr/>
      <dgm:t>
        <a:bodyPr/>
        <a:lstStyle/>
        <a:p>
          <a:r>
            <a:rPr lang="en-ZA" dirty="0">
              <a:latin typeface="Calibri" panose="020F0502020204030204" pitchFamily="34" charset="0"/>
              <a:ea typeface="Times New Roman" panose="02020603050405020304" pitchFamily="18" charset="0"/>
              <a:cs typeface="Calibri" panose="020F0502020204030204" pitchFamily="34" charset="0"/>
            </a:rPr>
            <a:t>HARMONISED  DATA SYSTEMS</a:t>
          </a:r>
          <a:endParaRPr lang="en-US" dirty="0"/>
        </a:p>
      </dgm:t>
    </dgm:pt>
    <dgm:pt modelId="{FDFA8208-0066-45CE-A5BF-A34DE67FF31F}" type="parTrans" cxnId="{E0EAB636-7A59-4CDF-849C-01B2D9D56268}">
      <dgm:prSet/>
      <dgm:spPr/>
      <dgm:t>
        <a:bodyPr/>
        <a:lstStyle/>
        <a:p>
          <a:endParaRPr lang="en-US"/>
        </a:p>
      </dgm:t>
    </dgm:pt>
    <dgm:pt modelId="{E8F8C87C-0C01-4B71-B601-DA720E0FD3D9}" type="sibTrans" cxnId="{E0EAB636-7A59-4CDF-849C-01B2D9D56268}">
      <dgm:prSet/>
      <dgm:spPr/>
      <dgm:t>
        <a:bodyPr/>
        <a:lstStyle/>
        <a:p>
          <a:endParaRPr lang="en-US"/>
        </a:p>
      </dgm:t>
    </dgm:pt>
    <dgm:pt modelId="{C9198B69-D33F-46C8-8621-F41C29B41A5B}">
      <dgm:prSet/>
      <dgm:spPr/>
      <dgm:t>
        <a:bodyPr/>
        <a:lstStyle/>
        <a:p>
          <a:r>
            <a:rPr lang="en-US" dirty="0"/>
            <a:t>GENERATION,</a:t>
          </a:r>
          <a:r>
            <a:rPr lang="en-US" baseline="0" dirty="0"/>
            <a:t> ACCESS &amp; UTILIZATION </a:t>
          </a:r>
          <a:endParaRPr lang="en-US" dirty="0"/>
        </a:p>
      </dgm:t>
    </dgm:pt>
    <dgm:pt modelId="{22E5E5BF-369E-4B45-B69B-069CA6A430AE}" type="parTrans" cxnId="{23982D2C-201E-4E70-89EA-7F8ABB457091}">
      <dgm:prSet/>
      <dgm:spPr/>
      <dgm:t>
        <a:bodyPr/>
        <a:lstStyle/>
        <a:p>
          <a:endParaRPr lang="en-US"/>
        </a:p>
      </dgm:t>
    </dgm:pt>
    <dgm:pt modelId="{F2244441-FA25-447E-A16F-2BCB46EA9C6F}" type="sibTrans" cxnId="{23982D2C-201E-4E70-89EA-7F8ABB457091}">
      <dgm:prSet/>
      <dgm:spPr/>
      <dgm:t>
        <a:bodyPr/>
        <a:lstStyle/>
        <a:p>
          <a:endParaRPr lang="en-US"/>
        </a:p>
      </dgm:t>
    </dgm:pt>
    <dgm:pt modelId="{CB7899ED-C049-2A4E-BDB5-59A5301DDEDD}">
      <dgm:prSet/>
      <dgm:spPr/>
      <dgm:t>
        <a:bodyPr/>
        <a:lstStyle/>
        <a:p>
          <a:r>
            <a:rPr lang="en-US" dirty="0"/>
            <a:t>CAPACITY DEVELOPMENT/STRENTHENING</a:t>
          </a:r>
        </a:p>
      </dgm:t>
    </dgm:pt>
    <dgm:pt modelId="{69F94653-1F1D-6A4A-902F-F2D078D38D5B}" type="parTrans" cxnId="{7EAB4B39-C20E-2B47-9312-EC88ECAA80DB}">
      <dgm:prSet/>
      <dgm:spPr/>
      <dgm:t>
        <a:bodyPr/>
        <a:lstStyle/>
        <a:p>
          <a:endParaRPr lang="en-GB"/>
        </a:p>
      </dgm:t>
    </dgm:pt>
    <dgm:pt modelId="{599CDFEB-D31B-A24A-83DE-722B2A3E76ED}" type="sibTrans" cxnId="{7EAB4B39-C20E-2B47-9312-EC88ECAA80DB}">
      <dgm:prSet/>
      <dgm:spPr/>
      <dgm:t>
        <a:bodyPr/>
        <a:lstStyle/>
        <a:p>
          <a:endParaRPr lang="en-GB"/>
        </a:p>
      </dgm:t>
    </dgm:pt>
    <dgm:pt modelId="{8FEE5B7F-2B2F-4B30-816E-B0D2132D76FD}">
      <dgm:prSet/>
      <dgm:spPr/>
      <dgm:t>
        <a:bodyPr/>
        <a:lstStyle/>
        <a:p>
          <a:r>
            <a:rPr lang="en-US" dirty="0"/>
            <a:t>DATA CHAMPIOIN</a:t>
          </a:r>
        </a:p>
      </dgm:t>
    </dgm:pt>
    <dgm:pt modelId="{F6F0B028-14A4-4B6D-9AE9-31ADD0E0DCED}" type="sibTrans" cxnId="{2D2BAE76-ED8E-49F1-8444-7A2C89B74B17}">
      <dgm:prSet/>
      <dgm:spPr/>
      <dgm:t>
        <a:bodyPr/>
        <a:lstStyle/>
        <a:p>
          <a:endParaRPr lang="en-US"/>
        </a:p>
      </dgm:t>
    </dgm:pt>
    <dgm:pt modelId="{96FB667E-2BA5-4635-8437-4F01659C2900}" type="parTrans" cxnId="{2D2BAE76-ED8E-49F1-8444-7A2C89B74B17}">
      <dgm:prSet/>
      <dgm:spPr/>
      <dgm:t>
        <a:bodyPr/>
        <a:lstStyle/>
        <a:p>
          <a:endParaRPr lang="en-US"/>
        </a:p>
      </dgm:t>
    </dgm:pt>
    <dgm:pt modelId="{7112DD41-2081-4482-AFF4-854DEF181C89}" type="pres">
      <dgm:prSet presAssocID="{79D43D0C-7D9C-4A79-B0E9-E3299B509E60}" presName="linear" presStyleCnt="0">
        <dgm:presLayoutVars>
          <dgm:dir/>
          <dgm:animLvl val="lvl"/>
          <dgm:resizeHandles val="exact"/>
        </dgm:presLayoutVars>
      </dgm:prSet>
      <dgm:spPr/>
    </dgm:pt>
    <dgm:pt modelId="{388BAAE3-08AF-CA4E-82EE-53B21A2AB4EF}" type="pres">
      <dgm:prSet presAssocID="{CB7899ED-C049-2A4E-BDB5-59A5301DDEDD}" presName="parentLin" presStyleCnt="0"/>
      <dgm:spPr/>
    </dgm:pt>
    <dgm:pt modelId="{14125164-8DC9-6949-BDC8-8E7BFE911F9C}" type="pres">
      <dgm:prSet presAssocID="{CB7899ED-C049-2A4E-BDB5-59A5301DDEDD}" presName="parentLeftMargin" presStyleLbl="node1" presStyleIdx="0" presStyleCnt="6"/>
      <dgm:spPr/>
    </dgm:pt>
    <dgm:pt modelId="{16EA915B-A98A-0B4C-B779-A492DFC61730}" type="pres">
      <dgm:prSet presAssocID="{CB7899ED-C049-2A4E-BDB5-59A5301DDEDD}" presName="parentText" presStyleLbl="node1" presStyleIdx="0" presStyleCnt="6">
        <dgm:presLayoutVars>
          <dgm:chMax val="0"/>
          <dgm:bulletEnabled val="1"/>
        </dgm:presLayoutVars>
      </dgm:prSet>
      <dgm:spPr/>
    </dgm:pt>
    <dgm:pt modelId="{7B28138C-12E7-FB4C-A708-C0C038DEC8BF}" type="pres">
      <dgm:prSet presAssocID="{CB7899ED-C049-2A4E-BDB5-59A5301DDEDD}" presName="negativeSpace" presStyleCnt="0"/>
      <dgm:spPr/>
    </dgm:pt>
    <dgm:pt modelId="{45A14D30-420B-6D4A-B2F8-3C0994C5BAAC}" type="pres">
      <dgm:prSet presAssocID="{CB7899ED-C049-2A4E-BDB5-59A5301DDEDD}" presName="childText" presStyleLbl="conFgAcc1" presStyleIdx="0" presStyleCnt="6">
        <dgm:presLayoutVars>
          <dgm:bulletEnabled val="1"/>
        </dgm:presLayoutVars>
      </dgm:prSet>
      <dgm:spPr/>
    </dgm:pt>
    <dgm:pt modelId="{38B3972C-0342-4C49-A859-7832F5BF91FD}" type="pres">
      <dgm:prSet presAssocID="{599CDFEB-D31B-A24A-83DE-722B2A3E76ED}" presName="spaceBetweenRectangles" presStyleCnt="0"/>
      <dgm:spPr/>
    </dgm:pt>
    <dgm:pt modelId="{8E5504EF-F77A-405F-BEC8-DA7C1FC15E64}" type="pres">
      <dgm:prSet presAssocID="{FBEBBD3E-CEE4-44A0-A1B7-3CA18AC5457A}" presName="parentLin" presStyleCnt="0"/>
      <dgm:spPr/>
    </dgm:pt>
    <dgm:pt modelId="{02BB3EB8-9E35-4DCD-B9A9-7B735D77B4D4}" type="pres">
      <dgm:prSet presAssocID="{FBEBBD3E-CEE4-44A0-A1B7-3CA18AC5457A}" presName="parentLeftMargin" presStyleLbl="node1" presStyleIdx="0" presStyleCnt="6"/>
      <dgm:spPr/>
    </dgm:pt>
    <dgm:pt modelId="{5D6A7725-C213-4D1F-9801-DE245309B25C}" type="pres">
      <dgm:prSet presAssocID="{FBEBBD3E-CEE4-44A0-A1B7-3CA18AC5457A}" presName="parentText" presStyleLbl="node1" presStyleIdx="1" presStyleCnt="6">
        <dgm:presLayoutVars>
          <dgm:chMax val="0"/>
          <dgm:bulletEnabled val="1"/>
        </dgm:presLayoutVars>
      </dgm:prSet>
      <dgm:spPr/>
    </dgm:pt>
    <dgm:pt modelId="{2097F520-AE93-4E63-9821-C3D78F4E3510}" type="pres">
      <dgm:prSet presAssocID="{FBEBBD3E-CEE4-44A0-A1B7-3CA18AC5457A}" presName="negativeSpace" presStyleCnt="0"/>
      <dgm:spPr/>
    </dgm:pt>
    <dgm:pt modelId="{DBD2D2BF-C2D3-4281-827A-7AE2C69A1DD5}" type="pres">
      <dgm:prSet presAssocID="{FBEBBD3E-CEE4-44A0-A1B7-3CA18AC5457A}" presName="childText" presStyleLbl="conFgAcc1" presStyleIdx="1" presStyleCnt="6">
        <dgm:presLayoutVars>
          <dgm:bulletEnabled val="1"/>
        </dgm:presLayoutVars>
      </dgm:prSet>
      <dgm:spPr/>
    </dgm:pt>
    <dgm:pt modelId="{B68B10ED-C6A0-453F-ADDB-41697EC27B83}" type="pres">
      <dgm:prSet presAssocID="{E8F8C87C-0C01-4B71-B601-DA720E0FD3D9}" presName="spaceBetweenRectangles" presStyleCnt="0"/>
      <dgm:spPr/>
    </dgm:pt>
    <dgm:pt modelId="{97456B1D-0AFD-4EBC-BD42-1AF5037B6849}" type="pres">
      <dgm:prSet presAssocID="{FA70B916-B70C-4E9E-A514-4921A8BF5058}" presName="parentLin" presStyleCnt="0"/>
      <dgm:spPr/>
    </dgm:pt>
    <dgm:pt modelId="{E8A09949-6CC0-4622-BB8D-7B30DB463CBA}" type="pres">
      <dgm:prSet presAssocID="{FA70B916-B70C-4E9E-A514-4921A8BF5058}" presName="parentLeftMargin" presStyleLbl="node1" presStyleIdx="1" presStyleCnt="6"/>
      <dgm:spPr/>
    </dgm:pt>
    <dgm:pt modelId="{5D7AC48C-35D7-4871-972F-E21D31669150}" type="pres">
      <dgm:prSet presAssocID="{FA70B916-B70C-4E9E-A514-4921A8BF5058}" presName="parentText" presStyleLbl="node1" presStyleIdx="2" presStyleCnt="6">
        <dgm:presLayoutVars>
          <dgm:chMax val="0"/>
          <dgm:bulletEnabled val="1"/>
        </dgm:presLayoutVars>
      </dgm:prSet>
      <dgm:spPr/>
    </dgm:pt>
    <dgm:pt modelId="{00C30BDC-2D12-4310-995A-EBC2DB35B09D}" type="pres">
      <dgm:prSet presAssocID="{FA70B916-B70C-4E9E-A514-4921A8BF5058}" presName="negativeSpace" presStyleCnt="0"/>
      <dgm:spPr/>
    </dgm:pt>
    <dgm:pt modelId="{BAA4B54C-BB2B-4A22-B58B-5397F8B4AD90}" type="pres">
      <dgm:prSet presAssocID="{FA70B916-B70C-4E9E-A514-4921A8BF5058}" presName="childText" presStyleLbl="conFgAcc1" presStyleIdx="2" presStyleCnt="6">
        <dgm:presLayoutVars>
          <dgm:bulletEnabled val="1"/>
        </dgm:presLayoutVars>
      </dgm:prSet>
      <dgm:spPr/>
    </dgm:pt>
    <dgm:pt modelId="{5B3653F3-F350-4665-BDAB-A5DA71715064}" type="pres">
      <dgm:prSet presAssocID="{36C2D11B-F343-4B55-9AE2-2A1299BF15CC}" presName="spaceBetweenRectangles" presStyleCnt="0"/>
      <dgm:spPr/>
    </dgm:pt>
    <dgm:pt modelId="{190213BC-463B-4A6E-8FC3-31CB5A519C5F}" type="pres">
      <dgm:prSet presAssocID="{8FEE5B7F-2B2F-4B30-816E-B0D2132D76FD}" presName="parentLin" presStyleCnt="0"/>
      <dgm:spPr/>
    </dgm:pt>
    <dgm:pt modelId="{3F8CA0D5-A965-4DBA-95E8-BB94654C4529}" type="pres">
      <dgm:prSet presAssocID="{8FEE5B7F-2B2F-4B30-816E-B0D2132D76FD}" presName="parentLeftMargin" presStyleLbl="node1" presStyleIdx="2" presStyleCnt="6"/>
      <dgm:spPr/>
    </dgm:pt>
    <dgm:pt modelId="{87E4D1FE-74FD-45D6-85EF-25A5B8D2D444}" type="pres">
      <dgm:prSet presAssocID="{8FEE5B7F-2B2F-4B30-816E-B0D2132D76FD}" presName="parentText" presStyleLbl="node1" presStyleIdx="3" presStyleCnt="6">
        <dgm:presLayoutVars>
          <dgm:chMax val="0"/>
          <dgm:bulletEnabled val="1"/>
        </dgm:presLayoutVars>
      </dgm:prSet>
      <dgm:spPr/>
    </dgm:pt>
    <dgm:pt modelId="{82EC4B60-4EF4-4950-9920-9A565F2799DD}" type="pres">
      <dgm:prSet presAssocID="{8FEE5B7F-2B2F-4B30-816E-B0D2132D76FD}" presName="negativeSpace" presStyleCnt="0"/>
      <dgm:spPr/>
    </dgm:pt>
    <dgm:pt modelId="{ADECAB44-7439-46FB-8340-A2C5B20DECE3}" type="pres">
      <dgm:prSet presAssocID="{8FEE5B7F-2B2F-4B30-816E-B0D2132D76FD}" presName="childText" presStyleLbl="conFgAcc1" presStyleIdx="3" presStyleCnt="6">
        <dgm:presLayoutVars>
          <dgm:bulletEnabled val="1"/>
        </dgm:presLayoutVars>
      </dgm:prSet>
      <dgm:spPr/>
    </dgm:pt>
    <dgm:pt modelId="{8B270F84-71DC-4A52-AFA8-05DA276DF6AA}" type="pres">
      <dgm:prSet presAssocID="{F6F0B028-14A4-4B6D-9AE9-31ADD0E0DCED}" presName="spaceBetweenRectangles" presStyleCnt="0"/>
      <dgm:spPr/>
    </dgm:pt>
    <dgm:pt modelId="{ED11CEC9-F950-446A-8BD5-3A992B4F4AAB}" type="pres">
      <dgm:prSet presAssocID="{C9198B69-D33F-46C8-8621-F41C29B41A5B}" presName="parentLin" presStyleCnt="0"/>
      <dgm:spPr/>
    </dgm:pt>
    <dgm:pt modelId="{D2C76AC8-B2DA-4F09-8447-FCF1F38A1242}" type="pres">
      <dgm:prSet presAssocID="{C9198B69-D33F-46C8-8621-F41C29B41A5B}" presName="parentLeftMargin" presStyleLbl="node1" presStyleIdx="3" presStyleCnt="6"/>
      <dgm:spPr/>
    </dgm:pt>
    <dgm:pt modelId="{0F1B468F-A671-4499-9BB1-CD5726D12520}" type="pres">
      <dgm:prSet presAssocID="{C9198B69-D33F-46C8-8621-F41C29B41A5B}" presName="parentText" presStyleLbl="node1" presStyleIdx="4" presStyleCnt="6">
        <dgm:presLayoutVars>
          <dgm:chMax val="0"/>
          <dgm:bulletEnabled val="1"/>
        </dgm:presLayoutVars>
      </dgm:prSet>
      <dgm:spPr/>
    </dgm:pt>
    <dgm:pt modelId="{27524479-7112-46AD-97D4-681A90BF5EF1}" type="pres">
      <dgm:prSet presAssocID="{C9198B69-D33F-46C8-8621-F41C29B41A5B}" presName="negativeSpace" presStyleCnt="0"/>
      <dgm:spPr/>
    </dgm:pt>
    <dgm:pt modelId="{802E98CE-4A58-46C6-B4C3-BEF61B7B7955}" type="pres">
      <dgm:prSet presAssocID="{C9198B69-D33F-46C8-8621-F41C29B41A5B}" presName="childText" presStyleLbl="conFgAcc1" presStyleIdx="4" presStyleCnt="6">
        <dgm:presLayoutVars>
          <dgm:bulletEnabled val="1"/>
        </dgm:presLayoutVars>
      </dgm:prSet>
      <dgm:spPr/>
    </dgm:pt>
    <dgm:pt modelId="{4AF3D55C-05DF-4868-B7A5-3BD2B4B40673}" type="pres">
      <dgm:prSet presAssocID="{F2244441-FA25-447E-A16F-2BCB46EA9C6F}" presName="spaceBetweenRectangles" presStyleCnt="0"/>
      <dgm:spPr/>
    </dgm:pt>
    <dgm:pt modelId="{0957257A-DA06-483F-805A-D05FAFD6814C}" type="pres">
      <dgm:prSet presAssocID="{B486F9C3-1557-48E9-B7E5-799EE7B5DF8A}" presName="parentLin" presStyleCnt="0"/>
      <dgm:spPr/>
    </dgm:pt>
    <dgm:pt modelId="{94A92E61-B1E5-4C09-BCBC-7263FEB84754}" type="pres">
      <dgm:prSet presAssocID="{B486F9C3-1557-48E9-B7E5-799EE7B5DF8A}" presName="parentLeftMargin" presStyleLbl="node1" presStyleIdx="4" presStyleCnt="6"/>
      <dgm:spPr/>
    </dgm:pt>
    <dgm:pt modelId="{621ABF2E-2D6E-40CD-91BD-32301E5C9028}" type="pres">
      <dgm:prSet presAssocID="{B486F9C3-1557-48E9-B7E5-799EE7B5DF8A}" presName="parentText" presStyleLbl="node1" presStyleIdx="5" presStyleCnt="6">
        <dgm:presLayoutVars>
          <dgm:chMax val="0"/>
          <dgm:bulletEnabled val="1"/>
        </dgm:presLayoutVars>
      </dgm:prSet>
      <dgm:spPr/>
    </dgm:pt>
    <dgm:pt modelId="{6AD3CC5D-D1EE-42D3-B362-A15F29BDD0A7}" type="pres">
      <dgm:prSet presAssocID="{B486F9C3-1557-48E9-B7E5-799EE7B5DF8A}" presName="negativeSpace" presStyleCnt="0"/>
      <dgm:spPr/>
    </dgm:pt>
    <dgm:pt modelId="{6153D725-9B0C-47E2-A94C-D8922B286E54}" type="pres">
      <dgm:prSet presAssocID="{B486F9C3-1557-48E9-B7E5-799EE7B5DF8A}" presName="childText" presStyleLbl="conFgAcc1" presStyleIdx="5" presStyleCnt="6">
        <dgm:presLayoutVars>
          <dgm:bulletEnabled val="1"/>
        </dgm:presLayoutVars>
      </dgm:prSet>
      <dgm:spPr/>
    </dgm:pt>
  </dgm:ptLst>
  <dgm:cxnLst>
    <dgm:cxn modelId="{C0C05313-7153-458E-9624-66E14B62EAB7}" type="presOf" srcId="{C9198B69-D33F-46C8-8621-F41C29B41A5B}" destId="{0F1B468F-A671-4499-9BB1-CD5726D12520}" srcOrd="1" destOrd="0" presId="urn:microsoft.com/office/officeart/2005/8/layout/list1"/>
    <dgm:cxn modelId="{3642E414-4190-4F65-B2D2-0F787591952E}" type="presOf" srcId="{79D43D0C-7D9C-4A79-B0E9-E3299B509E60}" destId="{7112DD41-2081-4482-AFF4-854DEF181C89}" srcOrd="0" destOrd="0" presId="urn:microsoft.com/office/officeart/2005/8/layout/list1"/>
    <dgm:cxn modelId="{136AF429-3443-45B0-AECD-0104EDD123AB}" type="presOf" srcId="{B486F9C3-1557-48E9-B7E5-799EE7B5DF8A}" destId="{621ABF2E-2D6E-40CD-91BD-32301E5C9028}" srcOrd="1" destOrd="0" presId="urn:microsoft.com/office/officeart/2005/8/layout/list1"/>
    <dgm:cxn modelId="{23982D2C-201E-4E70-89EA-7F8ABB457091}" srcId="{79D43D0C-7D9C-4A79-B0E9-E3299B509E60}" destId="{C9198B69-D33F-46C8-8621-F41C29B41A5B}" srcOrd="4" destOrd="0" parTransId="{22E5E5BF-369E-4B45-B69B-069CA6A430AE}" sibTransId="{F2244441-FA25-447E-A16F-2BCB46EA9C6F}"/>
    <dgm:cxn modelId="{E0EAB636-7A59-4CDF-849C-01B2D9D56268}" srcId="{79D43D0C-7D9C-4A79-B0E9-E3299B509E60}" destId="{FBEBBD3E-CEE4-44A0-A1B7-3CA18AC5457A}" srcOrd="1" destOrd="0" parTransId="{FDFA8208-0066-45CE-A5BF-A34DE67FF31F}" sibTransId="{E8F8C87C-0C01-4B71-B601-DA720E0FD3D9}"/>
    <dgm:cxn modelId="{7EAB4B39-C20E-2B47-9312-EC88ECAA80DB}" srcId="{79D43D0C-7D9C-4A79-B0E9-E3299B509E60}" destId="{CB7899ED-C049-2A4E-BDB5-59A5301DDEDD}" srcOrd="0" destOrd="0" parTransId="{69F94653-1F1D-6A4A-902F-F2D078D38D5B}" sibTransId="{599CDFEB-D31B-A24A-83DE-722B2A3E76ED}"/>
    <dgm:cxn modelId="{CE9D215B-0970-4266-BAA4-8FE3E6538E1C}" srcId="{79D43D0C-7D9C-4A79-B0E9-E3299B509E60}" destId="{FA70B916-B70C-4E9E-A514-4921A8BF5058}" srcOrd="2" destOrd="0" parTransId="{9F22BDD5-2710-43B9-81D7-055FD45E621B}" sibTransId="{36C2D11B-F343-4B55-9AE2-2A1299BF15CC}"/>
    <dgm:cxn modelId="{2A4DCC41-C9D6-2444-A022-38FE99096C90}" type="presOf" srcId="{CB7899ED-C049-2A4E-BDB5-59A5301DDEDD}" destId="{14125164-8DC9-6949-BDC8-8E7BFE911F9C}" srcOrd="0" destOrd="0" presId="urn:microsoft.com/office/officeart/2005/8/layout/list1"/>
    <dgm:cxn modelId="{9A04B150-A175-4CE1-966E-24B88C18B96C}" type="presOf" srcId="{FBEBBD3E-CEE4-44A0-A1B7-3CA18AC5457A}" destId="{02BB3EB8-9E35-4DCD-B9A9-7B735D77B4D4}" srcOrd="0" destOrd="0" presId="urn:microsoft.com/office/officeart/2005/8/layout/list1"/>
    <dgm:cxn modelId="{F3D7BF51-4189-43AB-BA15-87FA7280EF97}" srcId="{79D43D0C-7D9C-4A79-B0E9-E3299B509E60}" destId="{B486F9C3-1557-48E9-B7E5-799EE7B5DF8A}" srcOrd="5" destOrd="0" parTransId="{3F40B686-C6FD-487D-8240-D061471454AF}" sibTransId="{A17987DE-D647-435F-A978-D63F08411F64}"/>
    <dgm:cxn modelId="{0A6EED55-B00B-4ED0-90DD-714510E2B426}" type="presOf" srcId="{8FEE5B7F-2B2F-4B30-816E-B0D2132D76FD}" destId="{3F8CA0D5-A965-4DBA-95E8-BB94654C4529}" srcOrd="0" destOrd="0" presId="urn:microsoft.com/office/officeart/2005/8/layout/list1"/>
    <dgm:cxn modelId="{2D2BAE76-ED8E-49F1-8444-7A2C89B74B17}" srcId="{79D43D0C-7D9C-4A79-B0E9-E3299B509E60}" destId="{8FEE5B7F-2B2F-4B30-816E-B0D2132D76FD}" srcOrd="3" destOrd="0" parTransId="{96FB667E-2BA5-4635-8437-4F01659C2900}" sibTransId="{F6F0B028-14A4-4B6D-9AE9-31ADD0E0DCED}"/>
    <dgm:cxn modelId="{6BA0CB84-D40F-4D2A-8BD1-CEED2B8933C3}" type="presOf" srcId="{C9198B69-D33F-46C8-8621-F41C29B41A5B}" destId="{D2C76AC8-B2DA-4F09-8447-FCF1F38A1242}" srcOrd="0" destOrd="0" presId="urn:microsoft.com/office/officeart/2005/8/layout/list1"/>
    <dgm:cxn modelId="{D9BDA293-B26C-45F9-A5F3-07978F5E621B}" type="presOf" srcId="{FA70B916-B70C-4E9E-A514-4921A8BF5058}" destId="{E8A09949-6CC0-4622-BB8D-7B30DB463CBA}" srcOrd="0" destOrd="0" presId="urn:microsoft.com/office/officeart/2005/8/layout/list1"/>
    <dgm:cxn modelId="{EAC1E29E-4CA6-4501-9200-ABD050ADDE91}" type="presOf" srcId="{FBEBBD3E-CEE4-44A0-A1B7-3CA18AC5457A}" destId="{5D6A7725-C213-4D1F-9801-DE245309B25C}" srcOrd="1" destOrd="0" presId="urn:microsoft.com/office/officeart/2005/8/layout/list1"/>
    <dgm:cxn modelId="{2D1AC1A1-7C3D-4F44-91EA-7DB87F8D40C6}" type="presOf" srcId="{CB7899ED-C049-2A4E-BDB5-59A5301DDEDD}" destId="{16EA915B-A98A-0B4C-B779-A492DFC61730}" srcOrd="1" destOrd="0" presId="urn:microsoft.com/office/officeart/2005/8/layout/list1"/>
    <dgm:cxn modelId="{AA20C5B5-8816-49A1-8670-E82BCF26C9A0}" type="presOf" srcId="{B486F9C3-1557-48E9-B7E5-799EE7B5DF8A}" destId="{94A92E61-B1E5-4C09-BCBC-7263FEB84754}" srcOrd="0" destOrd="0" presId="urn:microsoft.com/office/officeart/2005/8/layout/list1"/>
    <dgm:cxn modelId="{D78660C0-1924-42CC-9F8A-CA69DBDBA3A3}" type="presOf" srcId="{FA70B916-B70C-4E9E-A514-4921A8BF5058}" destId="{5D7AC48C-35D7-4871-972F-E21D31669150}" srcOrd="1" destOrd="0" presId="urn:microsoft.com/office/officeart/2005/8/layout/list1"/>
    <dgm:cxn modelId="{63599DF8-C204-4295-9867-96E7CE9A40E3}" type="presOf" srcId="{8FEE5B7F-2B2F-4B30-816E-B0D2132D76FD}" destId="{87E4D1FE-74FD-45D6-85EF-25A5B8D2D444}" srcOrd="1" destOrd="0" presId="urn:microsoft.com/office/officeart/2005/8/layout/list1"/>
    <dgm:cxn modelId="{4ADAAAB7-4742-FC43-BDE6-8DFE13EC4C24}" type="presParOf" srcId="{7112DD41-2081-4482-AFF4-854DEF181C89}" destId="{388BAAE3-08AF-CA4E-82EE-53B21A2AB4EF}" srcOrd="0" destOrd="0" presId="urn:microsoft.com/office/officeart/2005/8/layout/list1"/>
    <dgm:cxn modelId="{512BFA11-786A-3847-A9F3-BE108880B2B7}" type="presParOf" srcId="{388BAAE3-08AF-CA4E-82EE-53B21A2AB4EF}" destId="{14125164-8DC9-6949-BDC8-8E7BFE911F9C}" srcOrd="0" destOrd="0" presId="urn:microsoft.com/office/officeart/2005/8/layout/list1"/>
    <dgm:cxn modelId="{08990AEB-CCAD-1D42-9232-92CBC1B90E20}" type="presParOf" srcId="{388BAAE3-08AF-CA4E-82EE-53B21A2AB4EF}" destId="{16EA915B-A98A-0B4C-B779-A492DFC61730}" srcOrd="1" destOrd="0" presId="urn:microsoft.com/office/officeart/2005/8/layout/list1"/>
    <dgm:cxn modelId="{359CE368-54E4-464E-9357-98E60A2DE687}" type="presParOf" srcId="{7112DD41-2081-4482-AFF4-854DEF181C89}" destId="{7B28138C-12E7-FB4C-A708-C0C038DEC8BF}" srcOrd="1" destOrd="0" presId="urn:microsoft.com/office/officeart/2005/8/layout/list1"/>
    <dgm:cxn modelId="{1B56D1F0-01FE-AD40-9C50-38AA08A18121}" type="presParOf" srcId="{7112DD41-2081-4482-AFF4-854DEF181C89}" destId="{45A14D30-420B-6D4A-B2F8-3C0994C5BAAC}" srcOrd="2" destOrd="0" presId="urn:microsoft.com/office/officeart/2005/8/layout/list1"/>
    <dgm:cxn modelId="{BA891012-9290-7248-9606-24E549310DD5}" type="presParOf" srcId="{7112DD41-2081-4482-AFF4-854DEF181C89}" destId="{38B3972C-0342-4C49-A859-7832F5BF91FD}" srcOrd="3" destOrd="0" presId="urn:microsoft.com/office/officeart/2005/8/layout/list1"/>
    <dgm:cxn modelId="{297AEAA8-8E6B-4216-BA33-4B98FB335611}" type="presParOf" srcId="{7112DD41-2081-4482-AFF4-854DEF181C89}" destId="{8E5504EF-F77A-405F-BEC8-DA7C1FC15E64}" srcOrd="4" destOrd="0" presId="urn:microsoft.com/office/officeart/2005/8/layout/list1"/>
    <dgm:cxn modelId="{F285CFF0-53AC-4D0F-A54E-7F117E599856}" type="presParOf" srcId="{8E5504EF-F77A-405F-BEC8-DA7C1FC15E64}" destId="{02BB3EB8-9E35-4DCD-B9A9-7B735D77B4D4}" srcOrd="0" destOrd="0" presId="urn:microsoft.com/office/officeart/2005/8/layout/list1"/>
    <dgm:cxn modelId="{03188E23-B5BF-4563-85F5-688C5B806D93}" type="presParOf" srcId="{8E5504EF-F77A-405F-BEC8-DA7C1FC15E64}" destId="{5D6A7725-C213-4D1F-9801-DE245309B25C}" srcOrd="1" destOrd="0" presId="urn:microsoft.com/office/officeart/2005/8/layout/list1"/>
    <dgm:cxn modelId="{C06B8A84-A92D-45D2-B832-D49515DEADE0}" type="presParOf" srcId="{7112DD41-2081-4482-AFF4-854DEF181C89}" destId="{2097F520-AE93-4E63-9821-C3D78F4E3510}" srcOrd="5" destOrd="0" presId="urn:microsoft.com/office/officeart/2005/8/layout/list1"/>
    <dgm:cxn modelId="{7D0FB3F5-86E9-41DC-9BB2-5383174BE59B}" type="presParOf" srcId="{7112DD41-2081-4482-AFF4-854DEF181C89}" destId="{DBD2D2BF-C2D3-4281-827A-7AE2C69A1DD5}" srcOrd="6" destOrd="0" presId="urn:microsoft.com/office/officeart/2005/8/layout/list1"/>
    <dgm:cxn modelId="{4C9BAE62-727C-4125-B385-6489D80EAEF8}" type="presParOf" srcId="{7112DD41-2081-4482-AFF4-854DEF181C89}" destId="{B68B10ED-C6A0-453F-ADDB-41697EC27B83}" srcOrd="7" destOrd="0" presId="urn:microsoft.com/office/officeart/2005/8/layout/list1"/>
    <dgm:cxn modelId="{8EDFA77A-B438-4AF4-9181-0018648AE1A1}" type="presParOf" srcId="{7112DD41-2081-4482-AFF4-854DEF181C89}" destId="{97456B1D-0AFD-4EBC-BD42-1AF5037B6849}" srcOrd="8" destOrd="0" presId="urn:microsoft.com/office/officeart/2005/8/layout/list1"/>
    <dgm:cxn modelId="{A0EE1D43-4DDD-4A58-929E-3795F9F0B2A4}" type="presParOf" srcId="{97456B1D-0AFD-4EBC-BD42-1AF5037B6849}" destId="{E8A09949-6CC0-4622-BB8D-7B30DB463CBA}" srcOrd="0" destOrd="0" presId="urn:microsoft.com/office/officeart/2005/8/layout/list1"/>
    <dgm:cxn modelId="{119B2C69-A7FE-49DD-936B-558E1ED89A1B}" type="presParOf" srcId="{97456B1D-0AFD-4EBC-BD42-1AF5037B6849}" destId="{5D7AC48C-35D7-4871-972F-E21D31669150}" srcOrd="1" destOrd="0" presId="urn:microsoft.com/office/officeart/2005/8/layout/list1"/>
    <dgm:cxn modelId="{923B66FB-682B-4CA3-8219-1B6E61150CC3}" type="presParOf" srcId="{7112DD41-2081-4482-AFF4-854DEF181C89}" destId="{00C30BDC-2D12-4310-995A-EBC2DB35B09D}" srcOrd="9" destOrd="0" presId="urn:microsoft.com/office/officeart/2005/8/layout/list1"/>
    <dgm:cxn modelId="{63C916EE-2C36-42CB-B276-774E99D1A1C5}" type="presParOf" srcId="{7112DD41-2081-4482-AFF4-854DEF181C89}" destId="{BAA4B54C-BB2B-4A22-B58B-5397F8B4AD90}" srcOrd="10" destOrd="0" presId="urn:microsoft.com/office/officeart/2005/8/layout/list1"/>
    <dgm:cxn modelId="{AC8C7DEC-FC11-4CA3-B4EF-7DF65045FC22}" type="presParOf" srcId="{7112DD41-2081-4482-AFF4-854DEF181C89}" destId="{5B3653F3-F350-4665-BDAB-A5DA71715064}" srcOrd="11" destOrd="0" presId="urn:microsoft.com/office/officeart/2005/8/layout/list1"/>
    <dgm:cxn modelId="{FBA5F3B2-6BCF-43AE-BCD6-40B063E71643}" type="presParOf" srcId="{7112DD41-2081-4482-AFF4-854DEF181C89}" destId="{190213BC-463B-4A6E-8FC3-31CB5A519C5F}" srcOrd="12" destOrd="0" presId="urn:microsoft.com/office/officeart/2005/8/layout/list1"/>
    <dgm:cxn modelId="{74CA90EC-4E29-4533-A555-2836148A58BE}" type="presParOf" srcId="{190213BC-463B-4A6E-8FC3-31CB5A519C5F}" destId="{3F8CA0D5-A965-4DBA-95E8-BB94654C4529}" srcOrd="0" destOrd="0" presId="urn:microsoft.com/office/officeart/2005/8/layout/list1"/>
    <dgm:cxn modelId="{C98D116E-3D24-4C21-A24C-36FF641F6DA6}" type="presParOf" srcId="{190213BC-463B-4A6E-8FC3-31CB5A519C5F}" destId="{87E4D1FE-74FD-45D6-85EF-25A5B8D2D444}" srcOrd="1" destOrd="0" presId="urn:microsoft.com/office/officeart/2005/8/layout/list1"/>
    <dgm:cxn modelId="{E651C9F1-87C1-4F0A-8F9E-EF590AD7C81E}" type="presParOf" srcId="{7112DD41-2081-4482-AFF4-854DEF181C89}" destId="{82EC4B60-4EF4-4950-9920-9A565F2799DD}" srcOrd="13" destOrd="0" presId="urn:microsoft.com/office/officeart/2005/8/layout/list1"/>
    <dgm:cxn modelId="{6A247030-1A6B-483A-80DE-91B61C0BDDD2}" type="presParOf" srcId="{7112DD41-2081-4482-AFF4-854DEF181C89}" destId="{ADECAB44-7439-46FB-8340-A2C5B20DECE3}" srcOrd="14" destOrd="0" presId="urn:microsoft.com/office/officeart/2005/8/layout/list1"/>
    <dgm:cxn modelId="{8F3716DB-6398-4A8B-8E41-61BFACEC283A}" type="presParOf" srcId="{7112DD41-2081-4482-AFF4-854DEF181C89}" destId="{8B270F84-71DC-4A52-AFA8-05DA276DF6AA}" srcOrd="15" destOrd="0" presId="urn:microsoft.com/office/officeart/2005/8/layout/list1"/>
    <dgm:cxn modelId="{275F0914-833B-4727-8F37-94401F59C4DD}" type="presParOf" srcId="{7112DD41-2081-4482-AFF4-854DEF181C89}" destId="{ED11CEC9-F950-446A-8BD5-3A992B4F4AAB}" srcOrd="16" destOrd="0" presId="urn:microsoft.com/office/officeart/2005/8/layout/list1"/>
    <dgm:cxn modelId="{547CCB08-D6D1-4A87-9906-E2ACA92851FA}" type="presParOf" srcId="{ED11CEC9-F950-446A-8BD5-3A992B4F4AAB}" destId="{D2C76AC8-B2DA-4F09-8447-FCF1F38A1242}" srcOrd="0" destOrd="0" presId="urn:microsoft.com/office/officeart/2005/8/layout/list1"/>
    <dgm:cxn modelId="{BD78846B-03CC-473F-B2D2-9A8700252ED6}" type="presParOf" srcId="{ED11CEC9-F950-446A-8BD5-3A992B4F4AAB}" destId="{0F1B468F-A671-4499-9BB1-CD5726D12520}" srcOrd="1" destOrd="0" presId="urn:microsoft.com/office/officeart/2005/8/layout/list1"/>
    <dgm:cxn modelId="{DDA524CA-8707-4FA6-BCF1-42F7FEFA7120}" type="presParOf" srcId="{7112DD41-2081-4482-AFF4-854DEF181C89}" destId="{27524479-7112-46AD-97D4-681A90BF5EF1}" srcOrd="17" destOrd="0" presId="urn:microsoft.com/office/officeart/2005/8/layout/list1"/>
    <dgm:cxn modelId="{7CC0D702-1683-42E1-95F1-8CAB0E2213D5}" type="presParOf" srcId="{7112DD41-2081-4482-AFF4-854DEF181C89}" destId="{802E98CE-4A58-46C6-B4C3-BEF61B7B7955}" srcOrd="18" destOrd="0" presId="urn:microsoft.com/office/officeart/2005/8/layout/list1"/>
    <dgm:cxn modelId="{FC208041-DCE1-4EA1-84E4-10A0F51A41C3}" type="presParOf" srcId="{7112DD41-2081-4482-AFF4-854DEF181C89}" destId="{4AF3D55C-05DF-4868-B7A5-3BD2B4B40673}" srcOrd="19" destOrd="0" presId="urn:microsoft.com/office/officeart/2005/8/layout/list1"/>
    <dgm:cxn modelId="{CE21C3D7-D6AD-4DFA-A6C6-DA845EFE08AA}" type="presParOf" srcId="{7112DD41-2081-4482-AFF4-854DEF181C89}" destId="{0957257A-DA06-483F-805A-D05FAFD6814C}" srcOrd="20" destOrd="0" presId="urn:microsoft.com/office/officeart/2005/8/layout/list1"/>
    <dgm:cxn modelId="{7C6C8801-0883-4C21-A422-8E0B9BA04438}" type="presParOf" srcId="{0957257A-DA06-483F-805A-D05FAFD6814C}" destId="{94A92E61-B1E5-4C09-BCBC-7263FEB84754}" srcOrd="0" destOrd="0" presId="urn:microsoft.com/office/officeart/2005/8/layout/list1"/>
    <dgm:cxn modelId="{BB990366-102C-4C34-8EBE-0E2A79D447F6}" type="presParOf" srcId="{0957257A-DA06-483F-805A-D05FAFD6814C}" destId="{621ABF2E-2D6E-40CD-91BD-32301E5C9028}" srcOrd="1" destOrd="0" presId="urn:microsoft.com/office/officeart/2005/8/layout/list1"/>
    <dgm:cxn modelId="{FCE231F8-628E-40EE-AD6F-2C15851947A5}" type="presParOf" srcId="{7112DD41-2081-4482-AFF4-854DEF181C89}" destId="{6AD3CC5D-D1EE-42D3-B362-A15F29BDD0A7}" srcOrd="21" destOrd="0" presId="urn:microsoft.com/office/officeart/2005/8/layout/list1"/>
    <dgm:cxn modelId="{8B2467EE-99AF-468B-A970-6E82BD2C8116}" type="presParOf" srcId="{7112DD41-2081-4482-AFF4-854DEF181C89}" destId="{6153D725-9B0C-47E2-A94C-D8922B286E54}"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F09FA-E573-41EA-9406-D9A77B728C36}">
      <dsp:nvSpPr>
        <dsp:cNvPr id="0" name=""/>
        <dsp:cNvSpPr/>
      </dsp:nvSpPr>
      <dsp:spPr>
        <a:xfrm>
          <a:off x="1661425" y="1649366"/>
          <a:ext cx="2096416" cy="181348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WEAK GOVERNANCE STRUCTURE &amp; COORDINATION</a:t>
          </a:r>
          <a:endParaRPr lang="en-US" sz="1300" kern="1200" dirty="0"/>
        </a:p>
      </dsp:txBody>
      <dsp:txXfrm>
        <a:off x="2008831" y="1949886"/>
        <a:ext cx="1401604" cy="1212445"/>
      </dsp:txXfrm>
    </dsp:sp>
    <dsp:sp modelId="{6B0F8739-2770-4F09-AD2D-814591E29AE5}">
      <dsp:nvSpPr>
        <dsp:cNvPr id="0" name=""/>
        <dsp:cNvSpPr/>
      </dsp:nvSpPr>
      <dsp:spPr>
        <a:xfrm>
          <a:off x="2974185" y="781736"/>
          <a:ext cx="790971" cy="6815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7F149-D4E1-4725-8FB8-B200DCD63ADF}">
      <dsp:nvSpPr>
        <dsp:cNvPr id="0" name=""/>
        <dsp:cNvSpPr/>
      </dsp:nvSpPr>
      <dsp:spPr>
        <a:xfrm>
          <a:off x="1812634" y="0"/>
          <a:ext cx="1717998" cy="1486270"/>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Lack of harmonization of data</a:t>
          </a:r>
          <a:endParaRPr lang="en-US" sz="1300" kern="1200" dirty="0"/>
        </a:p>
      </dsp:txBody>
      <dsp:txXfrm>
        <a:off x="2097343" y="246307"/>
        <a:ext cx="1148580" cy="993656"/>
      </dsp:txXfrm>
    </dsp:sp>
    <dsp:sp modelId="{3E12F931-9F95-4918-BD40-B25EA10DC3A1}">
      <dsp:nvSpPr>
        <dsp:cNvPr id="0" name=""/>
        <dsp:cNvSpPr/>
      </dsp:nvSpPr>
      <dsp:spPr>
        <a:xfrm>
          <a:off x="3897311" y="2055828"/>
          <a:ext cx="790971" cy="6815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7AF9E-43D7-4D62-8050-79B18CDAB228}">
      <dsp:nvSpPr>
        <dsp:cNvPr id="0" name=""/>
        <dsp:cNvSpPr/>
      </dsp:nvSpPr>
      <dsp:spPr>
        <a:xfrm>
          <a:off x="3430140" y="914156"/>
          <a:ext cx="1717998" cy="1486270"/>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Weak system for data management</a:t>
          </a:r>
          <a:endParaRPr lang="en-US" sz="1300" kern="1200" dirty="0"/>
        </a:p>
      </dsp:txBody>
      <dsp:txXfrm>
        <a:off x="3714849" y="1160463"/>
        <a:ext cx="1148580" cy="993656"/>
      </dsp:txXfrm>
    </dsp:sp>
    <dsp:sp modelId="{0D9BAB47-0170-4625-A570-56BDC4FD5039}">
      <dsp:nvSpPr>
        <dsp:cNvPr id="0" name=""/>
        <dsp:cNvSpPr/>
      </dsp:nvSpPr>
      <dsp:spPr>
        <a:xfrm>
          <a:off x="3256048" y="3494039"/>
          <a:ext cx="790971" cy="6815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4FBCA-C65A-4BE1-998F-DABCF5020DC9}">
      <dsp:nvSpPr>
        <dsp:cNvPr id="0" name=""/>
        <dsp:cNvSpPr/>
      </dsp:nvSpPr>
      <dsp:spPr>
        <a:xfrm>
          <a:off x="3430140" y="2711280"/>
          <a:ext cx="1717998" cy="1486270"/>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Limited uptake of new technologies</a:t>
          </a:r>
        </a:p>
      </dsp:txBody>
      <dsp:txXfrm>
        <a:off x="3714849" y="2957587"/>
        <a:ext cx="1148580" cy="993656"/>
      </dsp:txXfrm>
    </dsp:sp>
    <dsp:sp modelId="{8574786A-549A-40C2-88BD-AE9EC6DF40BE}">
      <dsp:nvSpPr>
        <dsp:cNvPr id="0" name=""/>
        <dsp:cNvSpPr/>
      </dsp:nvSpPr>
      <dsp:spPr>
        <a:xfrm>
          <a:off x="1665327" y="3643331"/>
          <a:ext cx="790971" cy="6815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4DDA3-B5C2-4DBB-BAA8-3EE2064764BB}">
      <dsp:nvSpPr>
        <dsp:cNvPr id="0" name=""/>
        <dsp:cNvSpPr/>
      </dsp:nvSpPr>
      <dsp:spPr>
        <a:xfrm>
          <a:off x="1854536" y="3626459"/>
          <a:ext cx="1717998" cy="1486270"/>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Weak demand and capacity to use data</a:t>
          </a:r>
          <a:endParaRPr lang="en-US" sz="1300" kern="1200" dirty="0"/>
        </a:p>
      </dsp:txBody>
      <dsp:txXfrm>
        <a:off x="2139245" y="3872766"/>
        <a:ext cx="1148580" cy="993656"/>
      </dsp:txXfrm>
    </dsp:sp>
    <dsp:sp modelId="{6E472528-D64F-4830-B106-A279D9F5A23F}">
      <dsp:nvSpPr>
        <dsp:cNvPr id="0" name=""/>
        <dsp:cNvSpPr/>
      </dsp:nvSpPr>
      <dsp:spPr>
        <a:xfrm>
          <a:off x="727084" y="2369750"/>
          <a:ext cx="790971" cy="68152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20665-8714-43E8-BC31-B17EBF9DC742}">
      <dsp:nvSpPr>
        <dsp:cNvPr id="0" name=""/>
        <dsp:cNvSpPr/>
      </dsp:nvSpPr>
      <dsp:spPr>
        <a:xfrm>
          <a:off x="271617" y="2712303"/>
          <a:ext cx="1717998" cy="1486270"/>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Underutilized role of research and development</a:t>
          </a:r>
        </a:p>
      </dsp:txBody>
      <dsp:txXfrm>
        <a:off x="556326" y="2958610"/>
        <a:ext cx="1148580" cy="993656"/>
      </dsp:txXfrm>
    </dsp:sp>
    <dsp:sp modelId="{4E853760-37B6-4822-9E2E-3D858725CE95}">
      <dsp:nvSpPr>
        <dsp:cNvPr id="0" name=""/>
        <dsp:cNvSpPr/>
      </dsp:nvSpPr>
      <dsp:spPr>
        <a:xfrm>
          <a:off x="271617" y="912111"/>
          <a:ext cx="1717998" cy="1486270"/>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Insufficient funding and dependence on external resources</a:t>
          </a:r>
          <a:endParaRPr lang="en-US" sz="1300" kern="1200" dirty="0"/>
        </a:p>
      </dsp:txBody>
      <dsp:txXfrm>
        <a:off x="556326" y="1158418"/>
        <a:ext cx="1148580" cy="993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1F03-9BBD-4930-9496-79E1E4A45E3E}">
      <dsp:nvSpPr>
        <dsp:cNvPr id="0" name=""/>
        <dsp:cNvSpPr/>
      </dsp:nvSpPr>
      <dsp:spPr>
        <a:xfrm>
          <a:off x="1100" y="0"/>
          <a:ext cx="2860889" cy="4678395"/>
        </a:xfrm>
        <a:prstGeom prst="roundRect">
          <a:avLst>
            <a:gd name="adj" fmla="val 10000"/>
          </a:avLst>
        </a:prstGeom>
        <a:solidFill>
          <a:srgbClr val="FCEEE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t>Transforming the National Statistical Systems in Africa</a:t>
          </a:r>
          <a:endParaRPr lang="en-US" sz="2400" b="1" kern="1200" dirty="0">
            <a:effectLst>
              <a:outerShdw blurRad="38100" dist="38100" dir="2700000" algn="tl">
                <a:srgbClr val="000000">
                  <a:alpha val="43137"/>
                </a:srgbClr>
              </a:outerShdw>
            </a:effectLst>
          </a:endParaRPr>
        </a:p>
      </dsp:txBody>
      <dsp:txXfrm>
        <a:off x="1100" y="0"/>
        <a:ext cx="2860889" cy="1403518"/>
      </dsp:txXfrm>
    </dsp:sp>
    <dsp:sp modelId="{21058FE4-AAD2-42E3-8A65-2FBBB1C9A281}">
      <dsp:nvSpPr>
        <dsp:cNvPr id="0" name=""/>
        <dsp:cNvSpPr/>
      </dsp:nvSpPr>
      <dsp:spPr>
        <a:xfrm>
          <a:off x="287189" y="1403518"/>
          <a:ext cx="2288711" cy="30409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1. Develop procedures for adopting innovative methodologies</a:t>
          </a:r>
          <a:r>
            <a:rPr lang="en-ZA" sz="1800" kern="1200" dirty="0"/>
            <a:t>  - </a:t>
          </a:r>
          <a:r>
            <a:rPr lang="en-ZA" sz="1800" b="1" kern="1200" dirty="0">
              <a:effectLst>
                <a:outerShdw blurRad="38100" dist="38100" dir="2700000" algn="tl">
                  <a:srgbClr val="000000">
                    <a:alpha val="43137"/>
                  </a:srgbClr>
                </a:outerShdw>
              </a:effectLst>
            </a:rPr>
            <a:t>NSS to Go Digital</a:t>
          </a:r>
        </a:p>
        <a:p>
          <a:pPr marL="0" lvl="0" indent="0" algn="ctr" defTabSz="800100">
            <a:lnSpc>
              <a:spcPct val="90000"/>
            </a:lnSpc>
            <a:spcBef>
              <a:spcPct val="0"/>
            </a:spcBef>
            <a:spcAft>
              <a:spcPct val="35000"/>
            </a:spcAft>
            <a:buFont typeface="Symbol" panose="05050102010706020507" pitchFamily="18" charset="2"/>
            <a:buNone/>
          </a:pPr>
          <a:endParaRPr lang="en-US" sz="1800" kern="1200" dirty="0"/>
        </a:p>
        <a:p>
          <a:pPr marL="0" lvl="0" indent="0" algn="ctr" defTabSz="800100">
            <a:lnSpc>
              <a:spcPct val="90000"/>
            </a:lnSpc>
            <a:spcBef>
              <a:spcPct val="0"/>
            </a:spcBef>
            <a:spcAft>
              <a:spcPct val="35000"/>
            </a:spcAft>
            <a:buFont typeface="Symbol" panose="05050102010706020507" pitchFamily="18" charset="2"/>
            <a:buNone/>
          </a:pPr>
          <a:r>
            <a:rPr lang="en-GB" sz="1800" kern="1200" dirty="0"/>
            <a:t>2. Design and deliver a ONE UN National Statistical Capacity Development Programme </a:t>
          </a:r>
          <a:endParaRPr lang="en-US" sz="1800" i="1" kern="1200" dirty="0"/>
        </a:p>
      </dsp:txBody>
      <dsp:txXfrm>
        <a:off x="354223" y="1470552"/>
        <a:ext cx="2154643" cy="2906888"/>
      </dsp:txXfrm>
    </dsp:sp>
    <dsp:sp modelId="{F1F68047-569A-4FAD-B2F8-76C329767681}">
      <dsp:nvSpPr>
        <dsp:cNvPr id="0" name=""/>
        <dsp:cNvSpPr/>
      </dsp:nvSpPr>
      <dsp:spPr>
        <a:xfrm>
          <a:off x="3076556" y="0"/>
          <a:ext cx="2860889" cy="4678395"/>
        </a:xfrm>
        <a:prstGeom prst="roundRect">
          <a:avLst>
            <a:gd name="adj" fmla="val 10000"/>
          </a:avLst>
        </a:prstGeom>
        <a:solidFill>
          <a:srgbClr val="FCEEE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t>Promote the culture of Data Use </a:t>
          </a:r>
          <a:r>
            <a:rPr lang="en-US" sz="2400" b="1" kern="1200" dirty="0"/>
            <a:t> </a:t>
          </a:r>
        </a:p>
      </dsp:txBody>
      <dsp:txXfrm>
        <a:off x="3076556" y="0"/>
        <a:ext cx="2860889" cy="1403518"/>
      </dsp:txXfrm>
    </dsp:sp>
    <dsp:sp modelId="{FAB0B48C-9728-4189-B588-A2ADC80BEBD8}">
      <dsp:nvSpPr>
        <dsp:cNvPr id="0" name=""/>
        <dsp:cNvSpPr/>
      </dsp:nvSpPr>
      <dsp:spPr>
        <a:xfrm>
          <a:off x="3362645" y="1404889"/>
          <a:ext cx="2288711" cy="14106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Develop guidelines and strategies for promoting culture of data use</a:t>
          </a:r>
        </a:p>
      </dsp:txBody>
      <dsp:txXfrm>
        <a:off x="3403960" y="1446204"/>
        <a:ext cx="2206081" cy="1327970"/>
      </dsp:txXfrm>
    </dsp:sp>
    <dsp:sp modelId="{01B23DB8-F38A-4654-8F68-C01DA053A5FB}">
      <dsp:nvSpPr>
        <dsp:cNvPr id="0" name=""/>
        <dsp:cNvSpPr/>
      </dsp:nvSpPr>
      <dsp:spPr>
        <a:xfrm>
          <a:off x="3362645" y="3032504"/>
          <a:ext cx="2288711" cy="14106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Develop criteria for identifying the </a:t>
          </a:r>
          <a:r>
            <a:rPr lang="en-US" sz="1800" b="1" kern="1200" dirty="0">
              <a:effectLst>
                <a:outerShdw blurRad="38100" dist="38100" dir="2700000" algn="tl">
                  <a:srgbClr val="000000">
                    <a:alpha val="43137"/>
                  </a:srgbClr>
                </a:outerShdw>
              </a:effectLst>
            </a:rPr>
            <a:t>Champion </a:t>
          </a:r>
          <a:r>
            <a:rPr lang="en-US" sz="1800" kern="1200" dirty="0"/>
            <a:t>on Data for Development, including clear roles</a:t>
          </a:r>
          <a:r>
            <a:rPr lang="en-US" sz="1700" kern="1200" dirty="0"/>
            <a:t>;</a:t>
          </a:r>
        </a:p>
      </dsp:txBody>
      <dsp:txXfrm>
        <a:off x="3403960" y="3073819"/>
        <a:ext cx="2206081" cy="1327970"/>
      </dsp:txXfrm>
    </dsp:sp>
    <dsp:sp modelId="{BBB28783-D490-435C-9D63-99E1DB9C496B}">
      <dsp:nvSpPr>
        <dsp:cNvPr id="0" name=""/>
        <dsp:cNvSpPr/>
      </dsp:nvSpPr>
      <dsp:spPr>
        <a:xfrm>
          <a:off x="6153113" y="0"/>
          <a:ext cx="2860889" cy="4678395"/>
        </a:xfrm>
        <a:prstGeom prst="roundRect">
          <a:avLst>
            <a:gd name="adj" fmla="val 10000"/>
          </a:avLst>
        </a:prstGeom>
        <a:solidFill>
          <a:srgbClr val="FCEEEA"/>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t>Online Data Platform </a:t>
          </a:r>
          <a:r>
            <a:rPr lang="en-ZA" sz="2400" b="1" kern="1200" dirty="0">
              <a:effectLst>
                <a:outerShdw blurRad="38100" dist="38100" dir="2700000" algn="tl">
                  <a:srgbClr val="000000">
                    <a:alpha val="43137"/>
                  </a:srgbClr>
                </a:outerShdw>
              </a:effectLst>
            </a:rPr>
            <a:t>“Data Gateway” </a:t>
          </a:r>
          <a:endParaRPr lang="en-US" sz="2400" b="1" kern="1200" dirty="0">
            <a:solidFill>
              <a:prstClr val="black">
                <a:hueOff val="0"/>
                <a:satOff val="0"/>
                <a:lumOff val="0"/>
                <a:alphaOff val="0"/>
              </a:prstClr>
            </a:solidFill>
            <a:effectLst>
              <a:outerShdw blurRad="38100" dist="38100" dir="2700000" algn="tl">
                <a:srgbClr val="000000">
                  <a:alpha val="43137"/>
                </a:srgbClr>
              </a:outerShdw>
            </a:effectLst>
            <a:latin typeface="Calibri" panose="020F0502020204030204"/>
            <a:ea typeface="+mn-ea"/>
            <a:cs typeface="+mn-cs"/>
          </a:endParaRPr>
        </a:p>
      </dsp:txBody>
      <dsp:txXfrm>
        <a:off x="6153113" y="0"/>
        <a:ext cx="2860889" cy="1403518"/>
      </dsp:txXfrm>
    </dsp:sp>
    <dsp:sp modelId="{77A04C51-B8BD-4CA1-9D08-938D58C52AE4}">
      <dsp:nvSpPr>
        <dsp:cNvPr id="0" name=""/>
        <dsp:cNvSpPr/>
      </dsp:nvSpPr>
      <dsp:spPr>
        <a:xfrm>
          <a:off x="6438101" y="1363773"/>
          <a:ext cx="2288711" cy="30409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ZA" sz="1700" kern="1200" dirty="0"/>
            <a:t>Develop a robust online data system with data at regional, country, subnational for all SDGs and Agenda 2063, that is harmonized with other data systems in Africa to continuously be accessible to provide quality data ecosystem</a:t>
          </a:r>
          <a:endParaRPr lang="en-US" sz="1700" kern="1200" dirty="0"/>
        </a:p>
      </dsp:txBody>
      <dsp:txXfrm>
        <a:off x="6505135" y="1430807"/>
        <a:ext cx="2154643" cy="2906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14D30-420B-6D4A-B2F8-3C0994C5BAAC}">
      <dsp:nvSpPr>
        <dsp:cNvPr id="0" name=""/>
        <dsp:cNvSpPr/>
      </dsp:nvSpPr>
      <dsp:spPr>
        <a:xfrm>
          <a:off x="0" y="289062"/>
          <a:ext cx="7060018"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EA915B-A98A-0B4C-B779-A492DFC61730}">
      <dsp:nvSpPr>
        <dsp:cNvPr id="0" name=""/>
        <dsp:cNvSpPr/>
      </dsp:nvSpPr>
      <dsp:spPr>
        <a:xfrm>
          <a:off x="353000" y="23382"/>
          <a:ext cx="4942012"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US" sz="1800" kern="1200" dirty="0"/>
            <a:t>CAPACITY DEVELOPMENT/STRENTHENING</a:t>
          </a:r>
        </a:p>
      </dsp:txBody>
      <dsp:txXfrm>
        <a:off x="378939" y="49321"/>
        <a:ext cx="4890134" cy="479482"/>
      </dsp:txXfrm>
    </dsp:sp>
    <dsp:sp modelId="{DBD2D2BF-C2D3-4281-827A-7AE2C69A1DD5}">
      <dsp:nvSpPr>
        <dsp:cNvPr id="0" name=""/>
        <dsp:cNvSpPr/>
      </dsp:nvSpPr>
      <dsp:spPr>
        <a:xfrm>
          <a:off x="0" y="1105542"/>
          <a:ext cx="7060018" cy="453600"/>
        </a:xfrm>
        <a:prstGeom prst="rect">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6A7725-C213-4D1F-9801-DE245309B25C}">
      <dsp:nvSpPr>
        <dsp:cNvPr id="0" name=""/>
        <dsp:cNvSpPr/>
      </dsp:nvSpPr>
      <dsp:spPr>
        <a:xfrm>
          <a:off x="353000" y="839862"/>
          <a:ext cx="4942012" cy="53136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ZA" sz="1800" kern="1200" dirty="0">
              <a:latin typeface="Calibri" panose="020F0502020204030204" pitchFamily="34" charset="0"/>
              <a:ea typeface="Times New Roman" panose="02020603050405020304" pitchFamily="18" charset="0"/>
              <a:cs typeface="Calibri" panose="020F0502020204030204" pitchFamily="34" charset="0"/>
            </a:rPr>
            <a:t>HARMONISED  DATA SYSTEMS</a:t>
          </a:r>
          <a:endParaRPr lang="en-US" sz="1800" kern="1200" dirty="0"/>
        </a:p>
      </dsp:txBody>
      <dsp:txXfrm>
        <a:off x="378939" y="865801"/>
        <a:ext cx="4890134" cy="479482"/>
      </dsp:txXfrm>
    </dsp:sp>
    <dsp:sp modelId="{BAA4B54C-BB2B-4A22-B58B-5397F8B4AD90}">
      <dsp:nvSpPr>
        <dsp:cNvPr id="0" name=""/>
        <dsp:cNvSpPr/>
      </dsp:nvSpPr>
      <dsp:spPr>
        <a:xfrm>
          <a:off x="0" y="1922022"/>
          <a:ext cx="7060018" cy="453600"/>
        </a:xfrm>
        <a:prstGeom prst="rect">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AC48C-35D7-4871-972F-E21D31669150}">
      <dsp:nvSpPr>
        <dsp:cNvPr id="0" name=""/>
        <dsp:cNvSpPr/>
      </dsp:nvSpPr>
      <dsp:spPr>
        <a:xfrm>
          <a:off x="353000" y="1656342"/>
          <a:ext cx="4942012" cy="53136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US" sz="1800" kern="1200" dirty="0"/>
            <a:t>INNOVATION &amp; NEW TECHNOLOGIES</a:t>
          </a:r>
        </a:p>
      </dsp:txBody>
      <dsp:txXfrm>
        <a:off x="378939" y="1682281"/>
        <a:ext cx="4890134" cy="479482"/>
      </dsp:txXfrm>
    </dsp:sp>
    <dsp:sp modelId="{ADECAB44-7439-46FB-8340-A2C5B20DECE3}">
      <dsp:nvSpPr>
        <dsp:cNvPr id="0" name=""/>
        <dsp:cNvSpPr/>
      </dsp:nvSpPr>
      <dsp:spPr>
        <a:xfrm>
          <a:off x="0" y="2738503"/>
          <a:ext cx="7060018" cy="453600"/>
        </a:xfrm>
        <a:prstGeom prst="rect">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4D1FE-74FD-45D6-85EF-25A5B8D2D444}">
      <dsp:nvSpPr>
        <dsp:cNvPr id="0" name=""/>
        <dsp:cNvSpPr/>
      </dsp:nvSpPr>
      <dsp:spPr>
        <a:xfrm>
          <a:off x="353000" y="2472822"/>
          <a:ext cx="4942012" cy="53136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US" sz="1800" kern="1200" dirty="0"/>
            <a:t>DATA CHAMPIOIN</a:t>
          </a:r>
        </a:p>
      </dsp:txBody>
      <dsp:txXfrm>
        <a:off x="378939" y="2498761"/>
        <a:ext cx="4890134" cy="479482"/>
      </dsp:txXfrm>
    </dsp:sp>
    <dsp:sp modelId="{802E98CE-4A58-46C6-B4C3-BEF61B7B7955}">
      <dsp:nvSpPr>
        <dsp:cNvPr id="0" name=""/>
        <dsp:cNvSpPr/>
      </dsp:nvSpPr>
      <dsp:spPr>
        <a:xfrm>
          <a:off x="0" y="3554983"/>
          <a:ext cx="7060018" cy="453600"/>
        </a:xfrm>
        <a:prstGeom prst="rect">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B468F-A671-4499-9BB1-CD5726D12520}">
      <dsp:nvSpPr>
        <dsp:cNvPr id="0" name=""/>
        <dsp:cNvSpPr/>
      </dsp:nvSpPr>
      <dsp:spPr>
        <a:xfrm>
          <a:off x="353000" y="3289303"/>
          <a:ext cx="4942012" cy="53136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US" sz="1800" kern="1200" dirty="0"/>
            <a:t>GENERATION,</a:t>
          </a:r>
          <a:r>
            <a:rPr lang="en-US" sz="1800" kern="1200" baseline="0" dirty="0"/>
            <a:t> ACCESS &amp; UTILIZATION </a:t>
          </a:r>
          <a:endParaRPr lang="en-US" sz="1800" kern="1200" dirty="0"/>
        </a:p>
      </dsp:txBody>
      <dsp:txXfrm>
        <a:off x="378939" y="3315242"/>
        <a:ext cx="4890134" cy="479482"/>
      </dsp:txXfrm>
    </dsp:sp>
    <dsp:sp modelId="{6153D725-9B0C-47E2-A94C-D8922B286E54}">
      <dsp:nvSpPr>
        <dsp:cNvPr id="0" name=""/>
        <dsp:cNvSpPr/>
      </dsp:nvSpPr>
      <dsp:spPr>
        <a:xfrm>
          <a:off x="0" y="4371463"/>
          <a:ext cx="7060018" cy="4536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1ABF2E-2D6E-40CD-91BD-32301E5C9028}">
      <dsp:nvSpPr>
        <dsp:cNvPr id="0" name=""/>
        <dsp:cNvSpPr/>
      </dsp:nvSpPr>
      <dsp:spPr>
        <a:xfrm>
          <a:off x="353000" y="4105783"/>
          <a:ext cx="4942012" cy="5313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6" tIns="0" rIns="186796" bIns="0" numCol="1" spcCol="1270" anchor="ctr" anchorCtr="0">
          <a:noAutofit/>
        </a:bodyPr>
        <a:lstStyle/>
        <a:p>
          <a:pPr marL="0" lvl="0" indent="0" algn="l" defTabSz="800100">
            <a:lnSpc>
              <a:spcPct val="90000"/>
            </a:lnSpc>
            <a:spcBef>
              <a:spcPct val="0"/>
            </a:spcBef>
            <a:spcAft>
              <a:spcPct val="35000"/>
            </a:spcAft>
            <a:buNone/>
          </a:pPr>
          <a:r>
            <a:rPr lang="en-US" sz="1800" kern="1200" dirty="0"/>
            <a:t>PARTNERSHIP &amp; COLLABORATION</a:t>
          </a:r>
        </a:p>
      </dsp:txBody>
      <dsp:txXfrm>
        <a:off x="378939" y="4131722"/>
        <a:ext cx="4890134" cy="47948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1819-FD51-4F17-B451-5A52B56D85ED}" type="datetimeFigureOut">
              <a:rPr lang="en-US" smtClean="0"/>
              <a:t>5/17/2020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F0086-C935-4126-8B70-B4A5AD3C0666}" type="slidenum">
              <a:rPr lang="en-US" smtClean="0"/>
              <a:t>‹#›</a:t>
            </a:fld>
            <a:endParaRPr lang="en-US" dirty="0"/>
          </a:p>
        </p:txBody>
      </p:sp>
    </p:spTree>
    <p:extLst>
      <p:ext uri="{BB962C8B-B14F-4D97-AF65-F5344CB8AC3E}">
        <p14:creationId xmlns:p14="http://schemas.microsoft.com/office/powerpoint/2010/main" val="414256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Revolution</a:t>
            </a:r>
            <a:r>
              <a:rPr lang="en-US" dirty="0"/>
              <a:t>: A profound shift in the way that data is harnessed to impact on development decision-making, with a particular emphasis on building a culture of usage. The process of embracing a wide range of data communities and diverse range of data sources, tools, and innovative technologies, to provide disaggregated data for decision-making, service delivery and citizen engagement; and information for Africa.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Current</a:t>
            </a:r>
            <a:r>
              <a:rPr lang="en-US" b="1" baseline="0" dirty="0"/>
              <a:t> status and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the core is WEAK</a:t>
            </a:r>
            <a:r>
              <a:rPr lang="en-US" b="1" baseline="0" dirty="0"/>
              <a:t> GOVERNANCE STRUCTURE &amp; COORDINATION: </a:t>
            </a:r>
            <a:r>
              <a:rPr lang="en-US" b="0" baseline="0" dirty="0"/>
              <a:t>politics of data, sovereignty, security, multiplicity of partnership, fragmentation.</a:t>
            </a:r>
            <a:endParaRPr lang="en-US" b="0" dirty="0"/>
          </a:p>
          <a:p>
            <a:pPr lvl="0"/>
            <a:endParaRPr lang="en-US" b="1" dirty="0"/>
          </a:p>
          <a:p>
            <a:pPr lvl="0"/>
            <a:r>
              <a:rPr lang="en-US" b="1" dirty="0"/>
              <a:t>Lack of harmonization of data: </a:t>
            </a:r>
            <a:r>
              <a:rPr lang="en-US" dirty="0"/>
              <a:t>Uneven coverage, weak disaggregated, silos/sectoral, lack of timely, accurate, relevant, comparable disaggregated data</a:t>
            </a:r>
          </a:p>
          <a:p>
            <a:pPr lvl="0"/>
            <a:r>
              <a:rPr lang="en-US" b="1" dirty="0"/>
              <a:t>Weak system for data management</a:t>
            </a:r>
            <a:r>
              <a:rPr lang="en-US" dirty="0"/>
              <a:t>: Concerns over privacy, data protection and intellectual property </a:t>
            </a:r>
          </a:p>
          <a:p>
            <a:pPr lvl="0"/>
            <a:r>
              <a:rPr lang="en-US" b="1" dirty="0"/>
              <a:t>Limited uptake of new technologies:</a:t>
            </a:r>
            <a:r>
              <a:rPr lang="en-US" b="1" baseline="0" dirty="0"/>
              <a:t> </a:t>
            </a:r>
            <a:r>
              <a:rPr lang="en-US" b="0" baseline="0" dirty="0"/>
              <a:t>poor infrastructures, wifi, internet, technologies.</a:t>
            </a:r>
            <a:endParaRPr lang="en-US" b="0" dirty="0"/>
          </a:p>
          <a:p>
            <a:pPr lvl="0"/>
            <a:r>
              <a:rPr lang="en-US" b="1" dirty="0"/>
              <a:t>Weak demand and capacity to use data: </a:t>
            </a:r>
            <a:r>
              <a:rPr lang="en-US" b="0" dirty="0"/>
              <a:t>limited</a:t>
            </a:r>
            <a:r>
              <a:rPr lang="en-US" b="0" baseline="0" dirty="0"/>
              <a:t> skills and knowhow by policy makers, managements and planners; lack of functioning M &amp; E systems</a:t>
            </a:r>
            <a:r>
              <a:rPr lang="en-US" b="1" dirty="0"/>
              <a:t> </a:t>
            </a:r>
            <a:endParaRPr lang="en-US" dirty="0"/>
          </a:p>
          <a:p>
            <a:pPr lvl="0"/>
            <a:r>
              <a:rPr lang="en-US" b="1" dirty="0"/>
              <a:t>Insufficient funding and dependence on external resources: </a:t>
            </a:r>
            <a:r>
              <a:rPr lang="en-US" dirty="0"/>
              <a:t>Supply driven based on donor funding, Mismatch of available data and actual problems</a:t>
            </a:r>
          </a:p>
          <a:p>
            <a:r>
              <a:rPr lang="en-US" sz="1200" b="1" i="0" kern="1200" dirty="0">
                <a:solidFill>
                  <a:schemeClr val="tx1"/>
                </a:solidFill>
                <a:effectLst/>
                <a:latin typeface="+mn-lt"/>
                <a:ea typeface="+mn-ea"/>
                <a:cs typeface="+mn-cs"/>
              </a:rPr>
              <a:t>fragmentation of data collection, harmonization, reporting with UNDS </a:t>
            </a:r>
            <a:r>
              <a:rPr lang="en-US" sz="1200" b="0" i="0" kern="1200" dirty="0">
                <a:solidFill>
                  <a:schemeClr val="tx1"/>
                </a:solidFill>
                <a:effectLst/>
                <a:latin typeface="+mn-lt"/>
                <a:ea typeface="+mn-ea"/>
                <a:cs typeface="+mn-cs"/>
              </a:rPr>
              <a:t>– resulting in reporting burden on NSOs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Opportunities for data revolution</a:t>
            </a:r>
            <a:r>
              <a:rPr lang="en-US" b="1" baseline="0" dirty="0"/>
              <a:t>: </a:t>
            </a:r>
          </a:p>
          <a:p>
            <a:pPr marL="171450" lvl="0" indent="-171450">
              <a:buFont typeface="Arial" panose="020B0604020202020204" pitchFamily="34" charset="0"/>
              <a:buChar char="•"/>
            </a:pPr>
            <a:r>
              <a:rPr lang="en-ZA" sz="1200" b="0" i="0" kern="1200" dirty="0">
                <a:solidFill>
                  <a:schemeClr val="tx1"/>
                </a:solidFill>
                <a:effectLst/>
                <a:latin typeface="+mn-lt"/>
                <a:ea typeface="+mn-ea"/>
                <a:cs typeface="+mn-cs"/>
              </a:rPr>
              <a:t>SHASA2 – Strategy for harmonization for statistical development in Africa </a:t>
            </a:r>
          </a:p>
          <a:p>
            <a:pPr marL="171450" lvl="0" indent="-171450">
              <a:buFont typeface="Arial" panose="020B0604020202020204" pitchFamily="34" charset="0"/>
              <a:buChar char="•"/>
            </a:pPr>
            <a:r>
              <a:rPr lang="en-ZA" sz="1200" b="0" i="0" kern="1200" dirty="0">
                <a:solidFill>
                  <a:schemeClr val="tx1"/>
                </a:solidFill>
                <a:effectLst/>
                <a:latin typeface="+mn-lt"/>
                <a:ea typeface="+mn-ea"/>
                <a:cs typeface="+mn-cs"/>
              </a:rPr>
              <a:t>Existence of Africa Data Consensus – Result of STC meeting on data revolution on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Increased New Innovative technologies to monitor progress of SDGs</a:t>
            </a:r>
          </a:p>
          <a:p>
            <a:pPr marL="171450" lvl="0" indent="-171450">
              <a:buFont typeface="Arial" panose="020B0604020202020204" pitchFamily="34" charset="0"/>
              <a:buChar char="•"/>
            </a:pPr>
            <a:r>
              <a:rPr lang="en-US" dirty="0"/>
              <a:t>– GRID3/Population modelling, tablets, high resolutions imagery, big data, etc.</a:t>
            </a:r>
          </a:p>
          <a:p>
            <a:pPr marL="171450" lvl="0" indent="-171450">
              <a:buFont typeface="Arial" panose="020B0604020202020204" pitchFamily="34" charset="0"/>
              <a:buChar char="•"/>
            </a:pPr>
            <a:r>
              <a:rPr lang="en-US" dirty="0"/>
              <a:t>Existence</a:t>
            </a:r>
            <a:r>
              <a:rPr lang="en-US" baseline="0" dirty="0"/>
              <a:t> of recently launch UN Data Strategy for Action for Everyone, by Everyone.</a:t>
            </a:r>
            <a:endParaRPr lang="en-US"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dirty="0"/>
              <a:t>Partnership &amp;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PARIS21</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Partnership in Statistics for Development in the 21st Century) – partnership of development partners to that promote the better use of statistics for development – established by UN, WB, EC, OECD, IMF.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Center for SDG – research institution based in Rwanda + also mentioned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Leverage on UNDS as a coalition, i.e. Africa Symposium</a:t>
            </a:r>
            <a:r>
              <a:rPr lang="en-US" sz="1200" b="0" i="0" kern="1200" baseline="0" dirty="0">
                <a:solidFill>
                  <a:schemeClr val="tx1"/>
                </a:solidFill>
                <a:effectLst/>
                <a:latin typeface="+mn-lt"/>
                <a:ea typeface="+mn-ea"/>
                <a:cs typeface="+mn-cs"/>
              </a:rPr>
              <a:t> for Statistical Development (A</a:t>
            </a:r>
            <a:r>
              <a:rPr lang="en-US" sz="1200" b="0" i="0" kern="1200" dirty="0">
                <a:solidFill>
                  <a:schemeClr val="tx1"/>
                </a:solidFill>
                <a:effectLst/>
                <a:latin typeface="+mn-lt"/>
                <a:ea typeface="+mn-ea"/>
                <a:cs typeface="+mn-cs"/>
              </a:rPr>
              <a:t>SSD), Statcom, and Regional Commissions Chief Statisticians regular meetings with DESA, Coordinating Committee on Statistical Activities (CCSA), UN Committee of Chief Statistician (UN -CCS)</a:t>
            </a:r>
            <a:endParaRPr lang="en-US" dirty="0"/>
          </a:p>
          <a:p>
            <a:endParaRPr lang="en-US" dirty="0"/>
          </a:p>
        </p:txBody>
      </p:sp>
      <p:sp>
        <p:nvSpPr>
          <p:cNvPr id="4" name="Slide Number Placeholder 3"/>
          <p:cNvSpPr>
            <a:spLocks noGrp="1"/>
          </p:cNvSpPr>
          <p:nvPr>
            <p:ph type="sldNum" sz="quarter" idx="10"/>
          </p:nvPr>
        </p:nvSpPr>
        <p:spPr/>
        <p:txBody>
          <a:bodyPr/>
          <a:lstStyle/>
          <a:p>
            <a:fld id="{2BB08C9C-9027-4353-84CB-133C15B98506}" type="slidenum">
              <a:rPr lang="en-ZA" smtClean="0"/>
              <a:t>3</a:t>
            </a:fld>
            <a:endParaRPr lang="en-ZA" dirty="0"/>
          </a:p>
        </p:txBody>
      </p:sp>
    </p:spTree>
    <p:extLst>
      <p:ext uri="{BB962C8B-B14F-4D97-AF65-F5344CB8AC3E}">
        <p14:creationId xmlns:p14="http://schemas.microsoft.com/office/powerpoint/2010/main" val="34932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7F0086-C935-4126-8B70-B4A5AD3C0666}" type="slidenum">
              <a:rPr lang="en-US" smtClean="0"/>
              <a:t>7</a:t>
            </a:fld>
            <a:endParaRPr lang="en-US" dirty="0"/>
          </a:p>
        </p:txBody>
      </p:sp>
    </p:spTree>
    <p:extLst>
      <p:ext uri="{BB962C8B-B14F-4D97-AF65-F5344CB8AC3E}">
        <p14:creationId xmlns:p14="http://schemas.microsoft.com/office/powerpoint/2010/main" val="410418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ea typeface="Times New Roman" panose="02020603050405020304" pitchFamily="18" charset="0"/>
                <a:cs typeface="Calibri" panose="020F0502020204030204" pitchFamily="34" charset="0"/>
              </a:rPr>
              <a:t>Strategies to ensure the achievement of an integrated data &amp; statistical system to achieve Agenda 2063/ Agenda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Times New Roman" panose="02020603050405020304" pitchFamily="18" charset="0"/>
                <a:cs typeface="Calibri" panose="020F0502020204030204" pitchFamily="34" charset="0"/>
              </a:rPr>
              <a:t>Strengthening the capacity of regional and national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Times New Roman" panose="02020603050405020304" pitchFamily="18" charset="0"/>
                <a:cs typeface="Calibri" panose="020F0502020204030204" pitchFamily="34" charset="0"/>
              </a:rPr>
              <a:t>Promote harmonization of data ecosystems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Stimulate Innovation and use of modern technologies such as Artificial Intelligent, use of high-resolution satellite imagery modelling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 continental data platform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Promote access to and utilization of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Strengthen Partnerships and collaboration</a:t>
            </a:r>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2BB08C9C-9027-4353-84CB-133C15B98506}" type="slidenum">
              <a:rPr lang="en-ZA" smtClean="0"/>
              <a:t>8</a:t>
            </a:fld>
            <a:endParaRPr lang="en-ZA" dirty="0"/>
          </a:p>
        </p:txBody>
      </p:sp>
    </p:spTree>
    <p:extLst>
      <p:ext uri="{BB962C8B-B14F-4D97-AF65-F5344CB8AC3E}">
        <p14:creationId xmlns:p14="http://schemas.microsoft.com/office/powerpoint/2010/main" val="379201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4042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273691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134624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5/17/2020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465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2636105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84064C-A0F2-46E8-AB0A-EDE353AD03B2}"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D547E-ADB6-451A-86F0-FCE37815F099}" type="slidenum">
              <a:rPr lang="en-GB" smtClean="0"/>
              <a:t>‹#›</a:t>
            </a:fld>
            <a:endParaRPr lang="en-GB"/>
          </a:p>
        </p:txBody>
      </p:sp>
    </p:spTree>
    <p:extLst>
      <p:ext uri="{BB962C8B-B14F-4D97-AF65-F5344CB8AC3E}">
        <p14:creationId xmlns:p14="http://schemas.microsoft.com/office/powerpoint/2010/main" val="176602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303045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426127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307858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30232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238642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6414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125261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8F569-D70B-45D6-869D-781C590D398E}" type="datetimeFigureOut">
              <a:rPr lang="en-ZA" smtClean="0"/>
              <a:t>2020/05/17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57EBDBA-58A0-45BB-B011-C27B7CFDAFAE}" type="slidenum">
              <a:rPr lang="en-ZA" smtClean="0"/>
              <a:t>‹#›</a:t>
            </a:fld>
            <a:endParaRPr lang="en-ZA" dirty="0"/>
          </a:p>
        </p:txBody>
      </p:sp>
    </p:spTree>
    <p:extLst>
      <p:ext uri="{BB962C8B-B14F-4D97-AF65-F5344CB8AC3E}">
        <p14:creationId xmlns:p14="http://schemas.microsoft.com/office/powerpoint/2010/main" val="342076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8F569-D70B-45D6-869D-781C590D398E}" type="datetimeFigureOut">
              <a:rPr lang="en-ZA" smtClean="0"/>
              <a:t>2020/05/17</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EBDBA-58A0-45BB-B011-C27B7CFDAFAE}" type="slidenum">
              <a:rPr lang="en-ZA" smtClean="0"/>
              <a:t>‹#›</a:t>
            </a:fld>
            <a:endParaRPr lang="en-ZA" dirty="0"/>
          </a:p>
        </p:txBody>
      </p:sp>
    </p:spTree>
    <p:extLst>
      <p:ext uri="{BB962C8B-B14F-4D97-AF65-F5344CB8AC3E}">
        <p14:creationId xmlns:p14="http://schemas.microsoft.com/office/powerpoint/2010/main" val="267663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173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hyperlink" Target="https://knowledge.uneca.org/covid19/"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e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emf"/><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emf"/><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983DB32F-63C3-410B-A7BA-D4080DE88F7C}"/>
              </a:ext>
            </a:extLst>
          </p:cNvPr>
          <p:cNvSpPr>
            <a:spLocks noGrp="1"/>
          </p:cNvSpPr>
          <p:nvPr>
            <p:ph idx="1"/>
          </p:nvPr>
        </p:nvSpPr>
        <p:spPr>
          <a:xfrm>
            <a:off x="1119323" y="2144394"/>
            <a:ext cx="10272760" cy="4473575"/>
          </a:xfrm>
        </p:spPr>
        <p:txBody>
          <a:bodyPr>
            <a:normAutofit lnSpcReduction="10000"/>
          </a:bodyPr>
          <a:lstStyle/>
          <a:p>
            <a:endParaRPr lang="en-US" sz="1500" dirty="0"/>
          </a:p>
          <a:p>
            <a:pPr marL="0" indent="0">
              <a:buNone/>
            </a:pPr>
            <a:r>
              <a:rPr lang="en-GB" b="1" dirty="0"/>
              <a:t>Meeting of the UN Development System Africa Regional Task Team on the Regional Review</a:t>
            </a:r>
            <a:endParaRPr lang="en-US" b="1" dirty="0"/>
          </a:p>
          <a:p>
            <a:pPr marL="0" indent="0">
              <a:buNone/>
            </a:pPr>
            <a:endParaRPr lang="en-US" sz="1500" dirty="0"/>
          </a:p>
          <a:p>
            <a:pPr marL="0" indent="0">
              <a:buNone/>
            </a:pP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OIBC-1: </a:t>
            </a:r>
            <a:r>
              <a:rPr lang="en-GB"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Strengthened integrated data and statistical systems for sustainable development </a:t>
            </a:r>
            <a:endPar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endParaRPr lang="en-US" sz="1500" dirty="0"/>
          </a:p>
          <a:p>
            <a:pPr marL="0" indent="0">
              <a:buNone/>
            </a:pPr>
            <a:r>
              <a:rPr lang="en-US" dirty="0">
                <a:effectLst>
                  <a:outerShdw blurRad="38100" dist="38100" dir="2700000" algn="tl">
                    <a:srgbClr val="000000">
                      <a:alpha val="43137"/>
                    </a:srgbClr>
                  </a:outerShdw>
                </a:effectLst>
              </a:rPr>
              <a:t>Recommendation # 4: </a:t>
            </a:r>
            <a:r>
              <a:rPr lang="en-Z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Data </a:t>
            </a:r>
          </a:p>
          <a:p>
            <a:pPr marL="0" indent="0">
              <a:buNone/>
            </a:pPr>
            <a:r>
              <a:rPr lang="en-Z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Ecosystem </a:t>
            </a:r>
          </a:p>
          <a:p>
            <a:pPr marL="0" indent="0">
              <a:buNone/>
            </a:pPr>
            <a:endParaRPr lang="en-ZA"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GB"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May 2020</a:t>
            </a:r>
            <a:endParaRPr lang="en-US" sz="17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5BA5C93-EA03-4E34-BD52-040FCD796CE7}"/>
              </a:ext>
            </a:extLst>
          </p:cNvPr>
          <p:cNvPicPr>
            <a:picLocks noChangeAspect="1"/>
          </p:cNvPicPr>
          <p:nvPr/>
        </p:nvPicPr>
        <p:blipFill rotWithShape="1">
          <a:blip r:embed="rId2">
            <a:extLst>
              <a:ext uri="{28A0092B-C50C-407E-A947-70E740481C1C}">
                <a14:useLocalDpi xmlns:a14="http://schemas.microsoft.com/office/drawing/2010/main" val="0"/>
              </a:ext>
            </a:extLst>
          </a:blip>
          <a:srcRect l="11633" r="13221" b="-1"/>
          <a:stretch/>
        </p:blipFill>
        <p:spPr>
          <a:xfrm>
            <a:off x="8870131" y="4381181"/>
            <a:ext cx="3321869" cy="2447479"/>
          </a:xfrm>
          <a:prstGeom prst="rect">
            <a:avLst/>
          </a:prstGeom>
        </p:spPr>
      </p:pic>
    </p:spTree>
    <p:extLst>
      <p:ext uri="{BB962C8B-B14F-4D97-AF65-F5344CB8AC3E}">
        <p14:creationId xmlns:p14="http://schemas.microsoft.com/office/powerpoint/2010/main" val="49745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67823"/>
            <a:ext cx="11260183" cy="941319"/>
          </a:xfrm>
        </p:spPr>
        <p:txBody>
          <a:bodyPr>
            <a:normAutofit/>
          </a:bodyPr>
          <a:lstStyle/>
          <a:p>
            <a:pPr marL="267891">
              <a:defRPr/>
            </a:pPr>
            <a:r>
              <a:rPr lang="en-ZA" b="1" kern="0" dirty="0">
                <a:effectLst>
                  <a:outerShdw blurRad="38100" dist="38100" dir="2700000" algn="tl">
                    <a:srgbClr val="000000">
                      <a:alpha val="43137"/>
                    </a:srgbClr>
                  </a:outerShdw>
                </a:effectLst>
                <a:latin typeface="Century Gothic" panose="020B0502020202020204" pitchFamily="34" charset="0"/>
              </a:rPr>
              <a:t>Expected results &amp; timeframe</a:t>
            </a:r>
            <a:endParaRPr lang="en-GB" b="1" kern="0"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a:extLst>
              <a:ext uri="{FF2B5EF4-FFF2-40B4-BE49-F238E27FC236}">
                <a16:creationId xmlns:a16="http://schemas.microsoft.com/office/drawing/2014/main" id="{88F4F138-CDC9-4CAB-AE07-79A8F45B7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97871597"/>
              </p:ext>
            </p:extLst>
          </p:nvPr>
        </p:nvGraphicFramePr>
        <p:xfrm>
          <a:off x="251791" y="1085847"/>
          <a:ext cx="11260184" cy="5682489"/>
        </p:xfrm>
        <a:graphic>
          <a:graphicData uri="http://schemas.openxmlformats.org/drawingml/2006/table">
            <a:tbl>
              <a:tblPr firstRow="1" bandRow="1">
                <a:tableStyleId>{5C22544A-7EE6-4342-B048-85BDC9FD1C3A}</a:tableStyleId>
              </a:tblPr>
              <a:tblGrid>
                <a:gridCol w="9006341">
                  <a:extLst>
                    <a:ext uri="{9D8B030D-6E8A-4147-A177-3AD203B41FA5}">
                      <a16:colId xmlns:a16="http://schemas.microsoft.com/office/drawing/2014/main" val="1861168918"/>
                    </a:ext>
                  </a:extLst>
                </a:gridCol>
                <a:gridCol w="2253843">
                  <a:extLst>
                    <a:ext uri="{9D8B030D-6E8A-4147-A177-3AD203B41FA5}">
                      <a16:colId xmlns:a16="http://schemas.microsoft.com/office/drawing/2014/main" val="387206688"/>
                    </a:ext>
                  </a:extLst>
                </a:gridCol>
              </a:tblGrid>
              <a:tr h="616674">
                <a:tc>
                  <a:txBody>
                    <a:bodyPr/>
                    <a:lstStyle/>
                    <a:p>
                      <a:pPr lvl="1" fontAlgn="base">
                        <a:lnSpc>
                          <a:spcPct val="117000"/>
                        </a:lnSpc>
                        <a:spcBef>
                          <a:spcPts val="0"/>
                        </a:spcBef>
                        <a:buFont typeface="Wingdings" panose="05000000000000000000" pitchFamily="2" charset="2"/>
                        <a:buNone/>
                        <a:tabLst>
                          <a:tab pos="342900" algn="l"/>
                        </a:tabLst>
                      </a:pPr>
                      <a:r>
                        <a:rPr lang="en-GB" sz="3200" b="1" dirty="0">
                          <a:latin typeface="Calibri" panose="020F0502020204030204" pitchFamily="34" charset="0"/>
                          <a:cs typeface="Calibri" panose="020F0502020204030204" pitchFamily="34" charset="0"/>
                        </a:rPr>
                        <a:t>Results</a:t>
                      </a:r>
                    </a:p>
                  </a:txBody>
                  <a:tcPr/>
                </a:tc>
                <a:tc>
                  <a:txBody>
                    <a:bodyPr/>
                    <a:lstStyle/>
                    <a:p>
                      <a:r>
                        <a:rPr lang="en-ZA" sz="3200" dirty="0"/>
                        <a:t>Timeframe</a:t>
                      </a:r>
                    </a:p>
                  </a:txBody>
                  <a:tcPr/>
                </a:tc>
                <a:extLst>
                  <a:ext uri="{0D108BD9-81ED-4DB2-BD59-A6C34878D82A}">
                    <a16:rowId xmlns:a16="http://schemas.microsoft.com/office/drawing/2014/main" val="1944621223"/>
                  </a:ext>
                </a:extLst>
              </a:tr>
              <a:tr h="2609918">
                <a:tc>
                  <a:txBody>
                    <a:bodyPr/>
                    <a:lstStyle/>
                    <a:p>
                      <a:pPr lvl="1" fontAlgn="base">
                        <a:lnSpc>
                          <a:spcPct val="117000"/>
                        </a:lnSpc>
                        <a:spcBef>
                          <a:spcPts val="0"/>
                        </a:spcBef>
                        <a:buFont typeface="Wingdings" panose="05000000000000000000" pitchFamily="2" charset="2"/>
                        <a:buNone/>
                        <a:tabLst>
                          <a:tab pos="342900" algn="l"/>
                        </a:tabLst>
                      </a:pPr>
                      <a:r>
                        <a:rPr lang="en-ZA" sz="2400" b="1" dirty="0">
                          <a:latin typeface="Calibri" panose="020F0502020204030204" pitchFamily="34" charset="0"/>
                          <a:cs typeface="Calibri" panose="020F0502020204030204" pitchFamily="34" charset="0"/>
                        </a:rPr>
                        <a:t>Transforming the National Statistical System in Africa</a:t>
                      </a:r>
                      <a:r>
                        <a:rPr lang="en-ZA" sz="2400" dirty="0">
                          <a:latin typeface="Calibri" panose="020F0502020204030204" pitchFamily="34" charset="0"/>
                          <a:cs typeface="Calibri" panose="020F0502020204030204" pitchFamily="34" charset="0"/>
                        </a:rPr>
                        <a:t> </a:t>
                      </a:r>
                    </a:p>
                    <a:p>
                      <a:pPr marL="892175" lvl="2" indent="-263525"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Digitized systems</a:t>
                      </a:r>
                    </a:p>
                    <a:p>
                      <a:pPr marL="892175" lvl="2" indent="-263525"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Digital data collection </a:t>
                      </a:r>
                    </a:p>
                    <a:p>
                      <a:pPr marL="892175" lvl="2" indent="-263525"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Increased use of Big Data and other non-traditional sources</a:t>
                      </a:r>
                    </a:p>
                    <a:p>
                      <a:pPr marL="892175" lvl="2" indent="-263525"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Defined roles and linkages at all levels; national, regional and global</a:t>
                      </a:r>
                    </a:p>
                    <a:p>
                      <a:pPr marL="892175" lvl="2" indent="-263525"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Establishment of new partners, enhanced collaboration and coordination</a:t>
                      </a:r>
                    </a:p>
                    <a:p>
                      <a:pPr marL="892175" lvl="2" indent="-263525" fontAlgn="base">
                        <a:lnSpc>
                          <a:spcPct val="117000"/>
                        </a:lnSpc>
                        <a:spcBef>
                          <a:spcPts val="0"/>
                        </a:spcBef>
                        <a:buFont typeface="Wingdings" panose="05000000000000000000" pitchFamily="2" charset="2"/>
                        <a:buChar char="§"/>
                        <a:tabLst>
                          <a:tab pos="342900" algn="l"/>
                        </a:tabLst>
                      </a:pPr>
                      <a:r>
                        <a:rPr lang="en-GB" sz="2000" dirty="0">
                          <a:latin typeface="Calibri" panose="020F0502020204030204" pitchFamily="34" charset="0"/>
                          <a:cs typeface="Calibri" panose="020F0502020204030204" pitchFamily="34" charset="0"/>
                        </a:rPr>
                        <a:t>ONE UN National Statistical Capacity Development Programme in place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1-2 years</a:t>
                      </a:r>
                      <a:endParaRPr lang="en-ZA" dirty="0"/>
                    </a:p>
                    <a:p>
                      <a:endParaRPr lang="en-ZA" dirty="0"/>
                    </a:p>
                  </a:txBody>
                  <a:tcPr/>
                </a:tc>
                <a:extLst>
                  <a:ext uri="{0D108BD9-81ED-4DB2-BD59-A6C34878D82A}">
                    <a16:rowId xmlns:a16="http://schemas.microsoft.com/office/drawing/2014/main" val="52901297"/>
                  </a:ext>
                </a:extLst>
              </a:tr>
              <a:tr h="1256902">
                <a:tc>
                  <a:txBody>
                    <a:bodyPr/>
                    <a:lstStyle/>
                    <a:p>
                      <a:pPr lvl="1" fontAlgn="base">
                        <a:lnSpc>
                          <a:spcPct val="117000"/>
                        </a:lnSpc>
                        <a:spcBef>
                          <a:spcPts val="0"/>
                        </a:spcBef>
                        <a:buFont typeface="Wingdings" panose="05000000000000000000" pitchFamily="2" charset="2"/>
                        <a:buNone/>
                        <a:tabLst>
                          <a:tab pos="342900" algn="l"/>
                        </a:tabLst>
                      </a:pPr>
                      <a:r>
                        <a:rPr lang="en-ZA" sz="2400" b="1" dirty="0">
                          <a:latin typeface="Calibri" panose="020F0502020204030204" pitchFamily="34" charset="0"/>
                          <a:cs typeface="Calibri" panose="020F0502020204030204" pitchFamily="34" charset="0"/>
                        </a:rPr>
                        <a:t>Robust Data Gateway</a:t>
                      </a:r>
                    </a:p>
                    <a:p>
                      <a:pPr lvl="2" fontAlgn="base">
                        <a:lnSpc>
                          <a:spcPct val="117000"/>
                        </a:lnSpc>
                        <a:spcBef>
                          <a:spcPts val="0"/>
                        </a:spcBef>
                        <a:buFont typeface="Wingdings" panose="05000000000000000000" pitchFamily="2" charset="2"/>
                        <a:buChar char="§"/>
                        <a:tabLst>
                          <a:tab pos="342900" algn="l"/>
                        </a:tabLst>
                      </a:pPr>
                      <a:r>
                        <a:rPr lang="en-ZA" sz="2000" dirty="0">
                          <a:latin typeface="Calibri" panose="020F0502020204030204" pitchFamily="34" charset="0"/>
                          <a:cs typeface="Calibri" panose="020F0502020204030204" pitchFamily="34" charset="0"/>
                        </a:rPr>
                        <a:t>harmonized with other data systems to continuously provide quality data ecosystem</a:t>
                      </a:r>
                      <a:r>
                        <a:rPr lang="en-Z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ZA" sz="2400" dirty="0">
                        <a:latin typeface="Calibri" panose="020F0502020204030204" pitchFamily="34" charset="0"/>
                        <a:cs typeface="Calibri" panose="020F0502020204030204" pitchFamily="34" charset="0"/>
                      </a:endParaRPr>
                    </a:p>
                  </a:txBody>
                  <a:tcPr/>
                </a:tc>
                <a:tc>
                  <a:txBody>
                    <a:bodyPr/>
                    <a:lstStyle/>
                    <a:p>
                      <a:r>
                        <a:rPr lang="en-US" sz="1800" b="1" dirty="0"/>
                        <a:t>1- 18 months</a:t>
                      </a:r>
                      <a:endParaRPr lang="en-ZA" dirty="0"/>
                    </a:p>
                  </a:txBody>
                  <a:tcPr/>
                </a:tc>
                <a:extLst>
                  <a:ext uri="{0D108BD9-81ED-4DB2-BD59-A6C34878D82A}">
                    <a16:rowId xmlns:a16="http://schemas.microsoft.com/office/drawing/2014/main" val="1381247237"/>
                  </a:ext>
                </a:extLst>
              </a:tr>
              <a:tr h="1123007">
                <a:tc>
                  <a:txBody>
                    <a:bodyPr/>
                    <a:lstStyle/>
                    <a:p>
                      <a:pPr lvl="1" fontAlgn="base">
                        <a:lnSpc>
                          <a:spcPct val="117000"/>
                        </a:lnSpc>
                        <a:spcBef>
                          <a:spcPts val="0"/>
                        </a:spcBef>
                        <a:buFont typeface="Wingdings" panose="05000000000000000000" pitchFamily="2" charset="2"/>
                        <a:buNone/>
                      </a:pPr>
                      <a:r>
                        <a:rPr lang="en-CA" sz="2400" b="1" dirty="0">
                          <a:latin typeface="Calibri" panose="020F0502020204030204" pitchFamily="34" charset="0"/>
                          <a:cs typeface="Calibri" panose="020F0502020204030204" pitchFamily="34" charset="0"/>
                        </a:rPr>
                        <a:t>Promote the culture of Data Use</a:t>
                      </a:r>
                    </a:p>
                    <a:p>
                      <a:pPr lvl="2" fontAlgn="base">
                        <a:lnSpc>
                          <a:spcPct val="117000"/>
                        </a:lnSpc>
                        <a:spcBef>
                          <a:spcPts val="0"/>
                        </a:spcBef>
                        <a:buFont typeface="Wingdings" panose="05000000000000000000" pitchFamily="2" charset="2"/>
                        <a:buChar char="§"/>
                        <a:tabLst>
                          <a:tab pos="342900" algn="l"/>
                        </a:tabLst>
                      </a:pPr>
                      <a:r>
                        <a:rPr lang="en-ZA" sz="1800" dirty="0">
                          <a:latin typeface="Calibri" panose="020F0502020204030204" pitchFamily="34" charset="0"/>
                          <a:cs typeface="Calibri" panose="020F0502020204030204" pitchFamily="34" charset="0"/>
                        </a:rPr>
                        <a:t>Easy access and use of data</a:t>
                      </a:r>
                    </a:p>
                    <a:p>
                      <a:pPr lvl="2" fontAlgn="base">
                        <a:lnSpc>
                          <a:spcPct val="117000"/>
                        </a:lnSpc>
                        <a:spcBef>
                          <a:spcPts val="0"/>
                        </a:spcBef>
                        <a:buFont typeface="Wingdings" panose="05000000000000000000" pitchFamily="2" charset="2"/>
                        <a:buChar char="§"/>
                      </a:pPr>
                      <a:r>
                        <a:rPr lang="en-CA" sz="1800" dirty="0">
                          <a:latin typeface="Calibri" panose="020F0502020204030204" pitchFamily="34" charset="0"/>
                          <a:cs typeface="Calibri" panose="020F0502020204030204" pitchFamily="34" charset="0"/>
                        </a:rPr>
                        <a:t>Increased investment in data and statistics</a:t>
                      </a:r>
                      <a:endParaRPr lang="en-ZA" sz="2400" dirty="0">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1- 12 months </a:t>
                      </a:r>
                      <a:endParaRPr lang="en-ZA" dirty="0"/>
                    </a:p>
                    <a:p>
                      <a:endParaRPr lang="en-ZA" dirty="0"/>
                    </a:p>
                  </a:txBody>
                  <a:tcPr/>
                </a:tc>
                <a:extLst>
                  <a:ext uri="{0D108BD9-81ED-4DB2-BD59-A6C34878D82A}">
                    <a16:rowId xmlns:a16="http://schemas.microsoft.com/office/drawing/2014/main" val="3912134367"/>
                  </a:ext>
                </a:extLst>
              </a:tr>
            </a:tbl>
          </a:graphicData>
        </a:graphic>
      </p:graphicFrame>
    </p:spTree>
    <p:extLst>
      <p:ext uri="{BB962C8B-B14F-4D97-AF65-F5344CB8AC3E}">
        <p14:creationId xmlns:p14="http://schemas.microsoft.com/office/powerpoint/2010/main" val="32938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a:effectLst>
                  <a:outerShdw blurRad="38100" dist="38100" dir="2700000" algn="tl">
                    <a:srgbClr val="000000">
                      <a:alpha val="43137"/>
                    </a:srgbClr>
                  </a:outerShdw>
                </a:effectLst>
              </a:rPr>
              <a:t>Envisaged Resource </a:t>
            </a:r>
            <a:r>
              <a:rPr lang="en-US" b="1" dirty="0">
                <a:effectLst>
                  <a:outerShdw blurRad="38100" dist="38100" dir="2700000" algn="tl">
                    <a:srgbClr val="000000">
                      <a:alpha val="43137"/>
                    </a:srgbClr>
                  </a:outerShdw>
                </a:effectLst>
              </a:rPr>
              <a:t>Implications</a:t>
            </a:r>
            <a:endParaRPr lang="en-Z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1"/>
            <a:ext cx="10972800" cy="4983161"/>
          </a:xfrm>
        </p:spPr>
        <p:txBody>
          <a:bodyPr>
            <a:normAutofit/>
          </a:bodyPr>
          <a:lstStyle/>
          <a:p>
            <a:pPr marL="0" indent="0">
              <a:buNone/>
            </a:pPr>
            <a:r>
              <a:rPr lang="en-US" dirty="0"/>
              <a:t>Proposed approach and changes in the regional data ecosystem will require </a:t>
            </a:r>
            <a:r>
              <a:rPr lang="en-US" i="1" dirty="0"/>
              <a:t>inter alia </a:t>
            </a:r>
            <a:r>
              <a:rPr lang="en-US" dirty="0"/>
              <a:t>structural changes including:-</a:t>
            </a:r>
          </a:p>
          <a:p>
            <a:pPr marL="0" indent="0">
              <a:buNone/>
            </a:pPr>
            <a:endParaRPr lang="en-US" dirty="0"/>
          </a:p>
          <a:p>
            <a:pPr lvl="1">
              <a:buFont typeface="Wingdings" panose="05000000000000000000" pitchFamily="2" charset="2"/>
              <a:buChar char="§"/>
            </a:pPr>
            <a:r>
              <a:rPr lang="en-US" dirty="0"/>
              <a:t>Re-deployment of staff in some cases, </a:t>
            </a:r>
          </a:p>
          <a:p>
            <a:pPr lvl="1">
              <a:buFont typeface="Wingdings" panose="05000000000000000000" pitchFamily="2" charset="2"/>
              <a:buChar char="§"/>
            </a:pPr>
            <a:r>
              <a:rPr lang="en-US" dirty="0"/>
              <a:t>Recruitment of additional skills, </a:t>
            </a:r>
          </a:p>
          <a:p>
            <a:pPr lvl="1">
              <a:buFont typeface="Wingdings" panose="05000000000000000000" pitchFamily="2" charset="2"/>
              <a:buChar char="§"/>
            </a:pPr>
            <a:r>
              <a:rPr lang="en-US" dirty="0"/>
              <a:t>Training of existing UN staff on new skills, and</a:t>
            </a:r>
          </a:p>
          <a:p>
            <a:pPr lvl="1">
              <a:buFont typeface="Wingdings" panose="05000000000000000000" pitchFamily="2" charset="2"/>
              <a:buChar char="§"/>
            </a:pPr>
            <a:r>
              <a:rPr lang="en-US" dirty="0"/>
              <a:t>Resources for capacity strengthening, software and hardware</a:t>
            </a:r>
          </a:p>
          <a:p>
            <a:pPr marL="457200" lvl="1" indent="0">
              <a:buNone/>
            </a:pPr>
            <a:endParaRPr lang="en-US" dirty="0"/>
          </a:p>
          <a:p>
            <a:pPr marL="457200" lvl="1" indent="0">
              <a:buNone/>
            </a:pPr>
            <a:r>
              <a:rPr lang="en-US" dirty="0">
                <a:solidFill>
                  <a:schemeClr val="accent6">
                    <a:lumMod val="75000"/>
                  </a:schemeClr>
                </a:solidFill>
              </a:rPr>
              <a:t>These may have zero or minimal budgetary implications</a:t>
            </a:r>
          </a:p>
          <a:p>
            <a:pPr marL="457200" lvl="1" indent="0">
              <a:buNone/>
            </a:pPr>
            <a:endParaRPr lang="en-US" dirty="0"/>
          </a:p>
        </p:txBody>
      </p:sp>
      <p:pic>
        <p:nvPicPr>
          <p:cNvPr id="4" name="Picture 3">
            <a:extLst>
              <a:ext uri="{FF2B5EF4-FFF2-40B4-BE49-F238E27FC236}">
                <a16:creationId xmlns:a16="http://schemas.microsoft.com/office/drawing/2014/main" id="{AF1F2396-FC4B-4FFE-876E-6651F9422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325878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effectLst>
                  <a:outerShdw blurRad="38100" dist="38100" dir="2700000" algn="tl">
                    <a:srgbClr val="000000">
                      <a:alpha val="43137"/>
                    </a:srgbClr>
                  </a:outerShdw>
                </a:effectLst>
              </a:rPr>
              <a:t>Other areas to be considered </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2"/>
            <a:r>
              <a:rPr lang="en-ZA" sz="2800" dirty="0"/>
              <a:t>Results Framework </a:t>
            </a:r>
          </a:p>
          <a:p>
            <a:pPr lvl="2"/>
            <a:r>
              <a:rPr lang="en-ZA" sz="2800" dirty="0"/>
              <a:t>Theory of change </a:t>
            </a:r>
          </a:p>
          <a:p>
            <a:pPr lvl="2"/>
            <a:r>
              <a:rPr lang="en-ZA" sz="2800" dirty="0"/>
              <a:t>Governance</a:t>
            </a:r>
          </a:p>
          <a:p>
            <a:pPr lvl="2"/>
            <a:r>
              <a:rPr lang="en-ZA" sz="2800" dirty="0"/>
              <a:t>Modalities of operation </a:t>
            </a:r>
          </a:p>
          <a:p>
            <a:pPr lvl="2"/>
            <a:r>
              <a:rPr lang="en-ZA" sz="2800" dirty="0"/>
              <a:t>Risk and mitigation measures</a:t>
            </a:r>
          </a:p>
          <a:p>
            <a:pPr lvl="2"/>
            <a:r>
              <a:rPr lang="en-ZA" sz="2800" dirty="0"/>
              <a:t>Costed implementation plan </a:t>
            </a:r>
          </a:p>
          <a:p>
            <a:pPr lvl="2"/>
            <a:r>
              <a:rPr lang="en-ZA" sz="2800" dirty="0"/>
              <a:t>SG’s Data Strategy 2020-2022</a:t>
            </a:r>
            <a:endParaRPr lang="en-US" sz="2800" dirty="0"/>
          </a:p>
          <a:p>
            <a:pPr lvl="2"/>
            <a:endParaRPr lang="en-ZA" sz="2800" dirty="0"/>
          </a:p>
          <a:p>
            <a:endParaRPr lang="en-ZA" sz="2800" dirty="0"/>
          </a:p>
        </p:txBody>
      </p:sp>
      <p:pic>
        <p:nvPicPr>
          <p:cNvPr id="4" name="Picture 3">
            <a:extLst>
              <a:ext uri="{FF2B5EF4-FFF2-40B4-BE49-F238E27FC236}">
                <a16:creationId xmlns:a16="http://schemas.microsoft.com/office/drawing/2014/main" id="{E2E260D6-2C02-4387-BA22-B9E333F47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339772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47951" y="77974"/>
            <a:ext cx="1639966" cy="944962"/>
          </a:xfrm>
          <a:prstGeom prst="rect">
            <a:avLst/>
          </a:prstGeom>
        </p:spPr>
      </p:pic>
      <p:sp>
        <p:nvSpPr>
          <p:cNvPr id="2" name="Title 1"/>
          <p:cNvSpPr>
            <a:spLocks noGrp="1"/>
          </p:cNvSpPr>
          <p:nvPr>
            <p:ph type="title"/>
          </p:nvPr>
        </p:nvSpPr>
        <p:spPr>
          <a:xfrm>
            <a:off x="23592" y="-237266"/>
            <a:ext cx="11281954" cy="1349815"/>
          </a:xfrm>
        </p:spPr>
        <p:txBody>
          <a:bodyPr>
            <a:normAutofit/>
          </a:bodyPr>
          <a:lstStyle/>
          <a:p>
            <a:r>
              <a:rPr lang="en-ZA" b="1" dirty="0">
                <a:effectLst>
                  <a:outerShdw blurRad="38100" dist="38100" dir="2700000" algn="tl">
                    <a:srgbClr val="000000">
                      <a:alpha val="43137"/>
                    </a:srgbClr>
                  </a:outerShdw>
                </a:effectLst>
              </a:rPr>
              <a:t>Update…….request to build a COVID-19 Hub</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5096" y="1215957"/>
            <a:ext cx="11564983" cy="5367405"/>
          </a:xfrm>
        </p:spPr>
        <p:txBody>
          <a:bodyPr>
            <a:normAutofit fontScale="85000" lnSpcReduction="20000"/>
          </a:bodyPr>
          <a:lstStyle/>
          <a:p>
            <a:pPr algn="just"/>
            <a:r>
              <a:rPr lang="en-US" b="1" dirty="0"/>
              <a:t>Africa UN Knowledge Hub on COVID-19 </a:t>
            </a:r>
            <a:r>
              <a:rPr lang="en-US" dirty="0"/>
              <a:t>that provides cutting edge resources and data on various aspects of the pandemic to the UN Agencies, member states and other partners. </a:t>
            </a:r>
          </a:p>
          <a:p>
            <a:pPr algn="just"/>
            <a:r>
              <a:rPr lang="en-US" dirty="0"/>
              <a:t>The hub serves as a source of updates of data as well as other resources;</a:t>
            </a:r>
          </a:p>
          <a:p>
            <a:pPr algn="just"/>
            <a:r>
              <a:rPr lang="en-US" dirty="0"/>
              <a:t>Presents opportunity to learn, share and collaborate among UN agencies to mitigate challenges brought about by COVID-19. </a:t>
            </a:r>
          </a:p>
          <a:p>
            <a:pPr algn="just"/>
            <a:r>
              <a:rPr lang="en-GB" dirty="0"/>
              <a:t>An online ecosystem that takes advantage of the advanced emerging information technologies and methodologies ensuring integration and interoperability of the UNDS knowledge systems within UN and other partners. </a:t>
            </a:r>
          </a:p>
          <a:p>
            <a:pPr algn="just"/>
            <a:r>
              <a:rPr lang="en-CA" b="1" i="1" dirty="0"/>
              <a:t>One-Stop-Shop</a:t>
            </a:r>
            <a:r>
              <a:rPr lang="en-CA" dirty="0"/>
              <a:t> for information and knowledge resources on the pandemic</a:t>
            </a:r>
          </a:p>
          <a:p>
            <a:pPr algn="just"/>
            <a:endParaRPr lang="en-CA" dirty="0"/>
          </a:p>
          <a:p>
            <a:pPr marL="0" indent="0" algn="just">
              <a:buNone/>
            </a:pPr>
            <a:r>
              <a:rPr lang="en-CA" b="1" dirty="0">
                <a:solidFill>
                  <a:schemeClr val="accent5">
                    <a:lumMod val="50000"/>
                  </a:schemeClr>
                </a:solidFill>
              </a:rPr>
              <a:t>Resources requirements </a:t>
            </a:r>
            <a:r>
              <a:rPr lang="en-CA" b="1" dirty="0"/>
              <a:t>– </a:t>
            </a:r>
            <a:r>
              <a:rPr lang="en-CA" dirty="0"/>
              <a:t>maintenance and update on regular basis</a:t>
            </a:r>
          </a:p>
          <a:p>
            <a:pPr marL="0" indent="0" algn="just">
              <a:buNone/>
            </a:pPr>
            <a:endParaRPr lang="en-CA" b="1" dirty="0">
              <a:solidFill>
                <a:schemeClr val="accent5">
                  <a:lumMod val="50000"/>
                </a:schemeClr>
              </a:solidFill>
            </a:endParaRPr>
          </a:p>
          <a:p>
            <a:pPr marL="0" indent="0" algn="just">
              <a:buNone/>
            </a:pPr>
            <a:r>
              <a:rPr lang="en-CA" b="1" dirty="0">
                <a:solidFill>
                  <a:schemeClr val="accent5">
                    <a:lumMod val="50000"/>
                  </a:schemeClr>
                </a:solidFill>
              </a:rPr>
              <a:t>Task Force on recommendation 2  - </a:t>
            </a:r>
            <a:r>
              <a:rPr lang="en-CA" dirty="0"/>
              <a:t>Knowledge Management will now manage</a:t>
            </a:r>
          </a:p>
          <a:p>
            <a:pPr marL="0" indent="0">
              <a:buNone/>
            </a:pPr>
            <a:endParaRPr lang="en-CA" b="1" dirty="0"/>
          </a:p>
          <a:p>
            <a:endParaRPr lang="en-CA" dirty="0"/>
          </a:p>
          <a:p>
            <a:pPr lvl="1"/>
            <a:endParaRPr lang="en-US" dirty="0"/>
          </a:p>
          <a:p>
            <a:pPr lvl="2"/>
            <a:endParaRPr lang="en-ZA" sz="2800" dirty="0"/>
          </a:p>
          <a:p>
            <a:endParaRPr lang="en-ZA" sz="2800" dirty="0"/>
          </a:p>
        </p:txBody>
      </p:sp>
    </p:spTree>
    <p:extLst>
      <p:ext uri="{BB962C8B-B14F-4D97-AF65-F5344CB8AC3E}">
        <p14:creationId xmlns:p14="http://schemas.microsoft.com/office/powerpoint/2010/main" val="222006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0"/>
          <p:cNvSpPr>
            <a:spLocks noChangeArrowheads="1"/>
          </p:cNvSpPr>
          <p:nvPr/>
        </p:nvSpPr>
        <p:spPr bwMode="auto">
          <a:xfrm>
            <a:off x="1714501" y="2263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Blip>
                <a:blip r:embed="rId2"/>
              </a:buBlip>
              <a:defRPr sz="3200">
                <a:solidFill>
                  <a:schemeClr val="tx1"/>
                </a:solidFill>
                <a:latin typeface="Tahoma" panose="020B0604030504040204" pitchFamily="34" charset="0"/>
              </a:defRPr>
            </a:lvl1pPr>
            <a:lvl2pPr marL="742950" indent="-285750">
              <a:spcBef>
                <a:spcPct val="20000"/>
              </a:spcBef>
              <a:buSzPct val="75000"/>
              <a:buBlip>
                <a:blip r:embed="rId3"/>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en-US" altLang="en-US" sz="2400">
              <a:latin typeface="Beast Wars"/>
            </a:endParaRPr>
          </a:p>
        </p:txBody>
      </p:sp>
      <p:sp>
        <p:nvSpPr>
          <p:cNvPr id="6" name="Rectangle 61"/>
          <p:cNvSpPr>
            <a:spLocks noChangeArrowheads="1"/>
          </p:cNvSpPr>
          <p:nvPr/>
        </p:nvSpPr>
        <p:spPr bwMode="auto">
          <a:xfrm>
            <a:off x="1828801" y="2263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Blip>
                <a:blip r:embed="rId2"/>
              </a:buBlip>
              <a:defRPr sz="3200">
                <a:solidFill>
                  <a:schemeClr val="tx1"/>
                </a:solidFill>
                <a:latin typeface="Tahoma" panose="020B0604030504040204" pitchFamily="34" charset="0"/>
              </a:defRPr>
            </a:lvl1pPr>
            <a:lvl2pPr marL="742950" indent="-285750">
              <a:spcBef>
                <a:spcPct val="20000"/>
              </a:spcBef>
              <a:buSzPct val="75000"/>
              <a:buBlip>
                <a:blip r:embed="rId3"/>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en-US" altLang="en-US" sz="2400">
              <a:latin typeface="Beast Wars"/>
            </a:endParaRPr>
          </a:p>
        </p:txBody>
      </p:sp>
      <p:sp>
        <p:nvSpPr>
          <p:cNvPr id="7" name="Title 1"/>
          <p:cNvSpPr txBox="1">
            <a:spLocks/>
          </p:cNvSpPr>
          <p:nvPr/>
        </p:nvSpPr>
        <p:spPr>
          <a:xfrm>
            <a:off x="-200442" y="301657"/>
            <a:ext cx="12592883" cy="3432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effectLst>
                  <a:outerShdw blurRad="38100" dist="38100" dir="2700000" algn="tl">
                    <a:srgbClr val="000000">
                      <a:alpha val="43137"/>
                    </a:srgbClr>
                  </a:outerShdw>
                </a:effectLst>
              </a:rPr>
              <a:t>High-Level Architecture of Africa Knowledge Management Hub on COVID-19</a:t>
            </a:r>
          </a:p>
        </p:txBody>
      </p:sp>
      <p:pic>
        <p:nvPicPr>
          <p:cNvPr id="4" name="Picture 3">
            <a:extLst>
              <a:ext uri="{FF2B5EF4-FFF2-40B4-BE49-F238E27FC236}">
                <a16:creationId xmlns:a16="http://schemas.microsoft.com/office/drawing/2014/main" id="{09972920-C3C6-634D-B7FC-A8174CA676E4}"/>
              </a:ext>
            </a:extLst>
          </p:cNvPr>
          <p:cNvPicPr>
            <a:picLocks noChangeAspect="1"/>
          </p:cNvPicPr>
          <p:nvPr/>
        </p:nvPicPr>
        <p:blipFill>
          <a:blip r:embed="rId4"/>
          <a:stretch>
            <a:fillRect/>
          </a:stretch>
        </p:blipFill>
        <p:spPr>
          <a:xfrm>
            <a:off x="95535" y="839503"/>
            <a:ext cx="11919198" cy="5477096"/>
          </a:xfrm>
          <a:prstGeom prst="rect">
            <a:avLst/>
          </a:prstGeom>
          <a:noFill/>
          <a:ln>
            <a:solidFill>
              <a:schemeClr val="accent1">
                <a:shade val="50000"/>
              </a:schemeClr>
            </a:solidFill>
          </a:ln>
        </p:spPr>
      </p:pic>
      <p:sp>
        <p:nvSpPr>
          <p:cNvPr id="12" name="Rectangle 11">
            <a:extLst>
              <a:ext uri="{FF2B5EF4-FFF2-40B4-BE49-F238E27FC236}">
                <a16:creationId xmlns:a16="http://schemas.microsoft.com/office/drawing/2014/main" id="{DF2EA072-1C6B-724D-A219-43B57EF822E9}"/>
              </a:ext>
            </a:extLst>
          </p:cNvPr>
          <p:cNvSpPr/>
          <p:nvPr/>
        </p:nvSpPr>
        <p:spPr>
          <a:xfrm>
            <a:off x="3298370" y="6325510"/>
            <a:ext cx="5595258" cy="461665"/>
          </a:xfrm>
          <a:prstGeom prst="rect">
            <a:avLst/>
          </a:prstGeom>
        </p:spPr>
        <p:txBody>
          <a:bodyPr wrap="square">
            <a:spAutoFit/>
          </a:bodyPr>
          <a:lstStyle/>
          <a:p>
            <a:r>
              <a:rPr lang="en-US" sz="2400" b="1" dirty="0"/>
              <a:t>Demo </a:t>
            </a:r>
            <a:r>
              <a:rPr lang="en-US" b="1" dirty="0"/>
              <a:t>- </a:t>
            </a:r>
            <a:r>
              <a:rPr lang="en-GB" b="1" dirty="0">
                <a:solidFill>
                  <a:srgbClr val="2C2C42"/>
                </a:solidFill>
                <a:latin typeface="Arial" panose="020B0604020202020204" pitchFamily="34" charset="0"/>
                <a:cs typeface="Times New Roman" panose="02020603050405020304" pitchFamily="18" charset="0"/>
                <a:hlinkClick r:id="rId5"/>
              </a:rPr>
              <a:t> </a:t>
            </a:r>
            <a:r>
              <a:rPr lang="en-GB" dirty="0">
                <a:hlinkClick r:id="rId5"/>
              </a:rPr>
              <a:t>https://knowledge.uneca.org/covid19/</a:t>
            </a:r>
            <a:endParaRPr lang="en-GB"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27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C9EA9F8-9CC4-45B0-9ABF-B19A4FA6D537}"/>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b="1">
                <a:solidFill>
                  <a:srgbClr val="FFFFFF"/>
                </a:solidFill>
                <a:effectLst>
                  <a:outerShdw blurRad="38100" dist="38100" dir="2700000" algn="tl">
                    <a:srgbClr val="000000">
                      <a:alpha val="43137"/>
                    </a:srgbClr>
                  </a:outerShdw>
                </a:effectLst>
              </a:rPr>
              <a:t>Thank you</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descr="https://www.un.org/sites/un2.un.org/files/styles/3x2-front-thumbnail/public/doa_un.jpg?itok=QNgXWMMJ">
            <a:extLst>
              <a:ext uri="{FF2B5EF4-FFF2-40B4-BE49-F238E27FC236}">
                <a16:creationId xmlns:a16="http://schemas.microsoft.com/office/drawing/2014/main" id="{CA7AE132-D986-4A14-8815-EC2C157BC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1" r="3" b="4081"/>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953ED6-7A62-475A-986B-D07C10415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325215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874"/>
            <a:ext cx="12192000" cy="1325563"/>
          </a:xfrm>
        </p:spPr>
        <p:txBody>
          <a:bodyPr>
            <a:normAutofit fontScale="90000"/>
          </a:bodyPr>
          <a:lstStyle/>
          <a:p>
            <a:r>
              <a:rPr lang="en-GB" sz="4000" b="1" dirty="0">
                <a:effectLst>
                  <a:outerShdw blurRad="38100" dist="38100" dir="2700000" algn="tl">
                    <a:srgbClr val="000000">
                      <a:alpha val="43137"/>
                    </a:srgbClr>
                  </a:outerShdw>
                </a:effectLst>
                <a:latin typeface="Century Gothic" panose="020B0502020202020204" pitchFamily="34" charset="0"/>
              </a:rPr>
              <a:t>Recommendation # 4 Strengthening Data Ecosystem</a:t>
            </a:r>
            <a:br>
              <a:rPr lang="en-GB" b="1" dirty="0">
                <a:latin typeface="Century Gothic" panose="020B0502020202020204" pitchFamily="34" charset="0"/>
              </a:rPr>
            </a:br>
            <a:endParaRPr lang="en-ZA" dirty="0"/>
          </a:p>
        </p:txBody>
      </p:sp>
      <p:sp>
        <p:nvSpPr>
          <p:cNvPr id="4" name="Content Placeholder 6">
            <a:extLst>
              <a:ext uri="{FF2B5EF4-FFF2-40B4-BE49-F238E27FC236}">
                <a16:creationId xmlns:a16="http://schemas.microsoft.com/office/drawing/2014/main" id="{59495E68-01A4-DD43-B19F-89A7522E5227}"/>
              </a:ext>
            </a:extLst>
          </p:cNvPr>
          <p:cNvSpPr>
            <a:spLocks noGrp="1"/>
          </p:cNvSpPr>
          <p:nvPr>
            <p:ph idx="1"/>
          </p:nvPr>
        </p:nvSpPr>
        <p:spPr/>
        <p:txBody>
          <a:bodyPr>
            <a:normAutofit/>
          </a:bodyPr>
          <a:lstStyle/>
          <a:p>
            <a:r>
              <a:rPr lang="en-GB" dirty="0"/>
              <a:t>The SG requested a unique proposal from each region: </a:t>
            </a:r>
          </a:p>
          <a:p>
            <a:pPr marL="0" indent="0" algn="just">
              <a:buNone/>
            </a:pPr>
            <a:endParaRPr lang="en-GB" sz="2600" b="1" dirty="0"/>
          </a:p>
          <a:p>
            <a:pPr marL="0" indent="0" algn="just">
              <a:buNone/>
            </a:pPr>
            <a:r>
              <a:rPr lang="en-GB" sz="2600" b="1" i="1" dirty="0"/>
              <a:t>“</a:t>
            </a:r>
            <a:r>
              <a:rPr lang="en-GB" sz="2600" i="1" dirty="0">
                <a:effectLst>
                  <a:outerShdw blurRad="38100" dist="38100" dir="2700000" algn="tl">
                    <a:srgbClr val="000000">
                      <a:alpha val="43137"/>
                    </a:srgbClr>
                  </a:outerShdw>
                </a:effectLst>
              </a:rPr>
              <a:t>I propose to launch a region-by-region </a:t>
            </a:r>
            <a:r>
              <a:rPr lang="en-GB" sz="2600" i="1" dirty="0">
                <a:solidFill>
                  <a:schemeClr val="accent5">
                    <a:lumMod val="50000"/>
                  </a:schemeClr>
                </a:solidFill>
                <a:effectLst>
                  <a:outerShdw blurRad="38100" dist="38100" dir="2700000" algn="tl">
                    <a:srgbClr val="000000">
                      <a:alpha val="43137"/>
                    </a:srgbClr>
                  </a:outerShdw>
                </a:effectLst>
              </a:rPr>
              <a:t>change management process that will seek to consolidate existing capacities with regard to data and statistics</a:t>
            </a:r>
            <a:r>
              <a:rPr lang="en-GB" sz="2600" i="1" dirty="0">
                <a:effectLst>
                  <a:outerShdw blurRad="38100" dist="38100" dir="2700000" algn="tl">
                    <a:srgbClr val="000000">
                      <a:alpha val="43137"/>
                    </a:srgbClr>
                  </a:outerShdw>
                </a:effectLst>
              </a:rPr>
              <a:t>, as well as other relevant analytical functions that may be currently duplicative. </a:t>
            </a:r>
            <a:r>
              <a:rPr lang="en-GB" sz="2600" i="1" dirty="0">
                <a:solidFill>
                  <a:schemeClr val="accent5">
                    <a:lumMod val="50000"/>
                  </a:schemeClr>
                </a:solidFill>
                <a:effectLst>
                  <a:outerShdw blurRad="38100" dist="38100" dir="2700000" algn="tl">
                    <a:srgbClr val="000000">
                      <a:alpha val="43137"/>
                    </a:srgbClr>
                  </a:outerShdw>
                </a:effectLst>
              </a:rPr>
              <a:t>This exercise will have to be unique to each region</a:t>
            </a:r>
            <a:r>
              <a:rPr lang="en-GB" sz="2600" i="1" dirty="0">
                <a:effectLst>
                  <a:outerShdw blurRad="38100" dist="38100" dir="2700000" algn="tl">
                    <a:srgbClr val="000000">
                      <a:alpha val="43137"/>
                    </a:srgbClr>
                  </a:outerShdw>
                </a:effectLst>
              </a:rPr>
              <a:t> and will be detailed and fleshed out in </a:t>
            </a:r>
            <a:r>
              <a:rPr lang="en-GB" sz="2600" i="1" dirty="0">
                <a:solidFill>
                  <a:schemeClr val="accent5">
                    <a:lumMod val="50000"/>
                  </a:schemeClr>
                </a:solidFill>
                <a:effectLst>
                  <a:outerShdw blurRad="38100" dist="38100" dir="2700000" algn="tl">
                    <a:srgbClr val="000000">
                      <a:alpha val="43137"/>
                    </a:srgbClr>
                  </a:outerShdw>
                </a:effectLst>
              </a:rPr>
              <a:t>full consultation with each regional commission and respective regional team of the United Nations Sustainable Development Group</a:t>
            </a:r>
            <a:r>
              <a:rPr lang="en-GB" sz="2600" i="1" dirty="0">
                <a:effectLst>
                  <a:outerShdw blurRad="38100" dist="38100" dir="2700000" algn="tl">
                    <a:srgbClr val="000000">
                      <a:alpha val="43137"/>
                    </a:srgbClr>
                  </a:outerShdw>
                </a:effectLst>
              </a:rPr>
              <a:t>. Any related changes to existing structures or budgets will be submitted to United Nations legislative committees for endorsement by Member States prior to implementation.” [A/74/73–E/2019/14, para. 115]’’</a:t>
            </a:r>
            <a:endParaRPr lang="en-US" dirty="0"/>
          </a:p>
        </p:txBody>
      </p:sp>
    </p:spTree>
    <p:extLst>
      <p:ext uri="{BB962C8B-B14F-4D97-AF65-F5344CB8AC3E}">
        <p14:creationId xmlns:p14="http://schemas.microsoft.com/office/powerpoint/2010/main" val="114124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170"/>
            <a:ext cx="12192000" cy="1160973"/>
          </a:xfrm>
        </p:spPr>
        <p:txBody>
          <a:bodyPr>
            <a:normAutofit/>
          </a:bodyPr>
          <a:lstStyle/>
          <a:p>
            <a:r>
              <a:rPr lang="en-US" b="1" dirty="0">
                <a:solidFill>
                  <a:srgbClr val="FF6600"/>
                </a:solidFill>
                <a:effectLst>
                  <a:outerShdw blurRad="38100" dist="38100" dir="2700000" algn="tl">
                    <a:srgbClr val="000000">
                      <a:alpha val="43137"/>
                    </a:srgbClr>
                  </a:outerShdw>
                </a:effectLst>
              </a:rPr>
              <a:t>Challenges, Opportunities and Partnerships</a:t>
            </a:r>
            <a:endParaRPr lang="en-US" b="1" i="1" dirty="0">
              <a:solidFill>
                <a:srgbClr val="FF6600"/>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5969815"/>
              </p:ext>
            </p:extLst>
          </p:nvPr>
        </p:nvGraphicFramePr>
        <p:xfrm>
          <a:off x="460375" y="1608111"/>
          <a:ext cx="5419756" cy="5112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6" descr="Logo Paris 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Logo Paris 21"/>
          <p:cNvSpPr>
            <a:spLocks noChangeAspect="1" noChangeArrowheads="1"/>
          </p:cNvSpPr>
          <p:nvPr/>
        </p:nvSpPr>
        <p:spPr bwMode="auto">
          <a:xfrm>
            <a:off x="307975" y="7937"/>
            <a:ext cx="1797284" cy="1797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0" descr="Image result for paris2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861234" y="1165784"/>
            <a:ext cx="3976217" cy="461665"/>
          </a:xfrm>
          <a:prstGeom prst="rect">
            <a:avLst/>
          </a:prstGeom>
          <a:noFill/>
        </p:spPr>
        <p:txBody>
          <a:bodyPr wrap="none" rtlCol="0">
            <a:spAutoFit/>
          </a:bodyPr>
          <a:lstStyle/>
          <a:p>
            <a:r>
              <a:rPr lang="en-US" sz="2400" b="1" dirty="0">
                <a:solidFill>
                  <a:srgbClr val="7030A0"/>
                </a:solidFill>
              </a:rPr>
              <a:t>Current Status and challenges</a:t>
            </a:r>
          </a:p>
        </p:txBody>
      </p:sp>
      <p:sp>
        <p:nvSpPr>
          <p:cNvPr id="10" name="TextBox 9">
            <a:extLst>
              <a:ext uri="{FF2B5EF4-FFF2-40B4-BE49-F238E27FC236}">
                <a16:creationId xmlns:a16="http://schemas.microsoft.com/office/drawing/2014/main" id="{EC1167A6-DFCD-44A8-BE26-84F6AF296453}"/>
              </a:ext>
            </a:extLst>
          </p:cNvPr>
          <p:cNvSpPr txBox="1"/>
          <p:nvPr/>
        </p:nvSpPr>
        <p:spPr>
          <a:xfrm>
            <a:off x="7563564" y="1112163"/>
            <a:ext cx="1972015" cy="461665"/>
          </a:xfrm>
          <a:prstGeom prst="rect">
            <a:avLst/>
          </a:prstGeom>
          <a:noFill/>
        </p:spPr>
        <p:txBody>
          <a:bodyPr wrap="none" rtlCol="0">
            <a:spAutoFit/>
          </a:bodyPr>
          <a:lstStyle/>
          <a:p>
            <a:r>
              <a:rPr lang="en-US" sz="2400" b="1" dirty="0">
                <a:solidFill>
                  <a:srgbClr val="7030A0"/>
                </a:solidFill>
              </a:rPr>
              <a:t>Opportunities</a:t>
            </a:r>
          </a:p>
        </p:txBody>
      </p:sp>
      <p:sp>
        <p:nvSpPr>
          <p:cNvPr id="12" name="TextBox 11">
            <a:extLst>
              <a:ext uri="{FF2B5EF4-FFF2-40B4-BE49-F238E27FC236}">
                <a16:creationId xmlns:a16="http://schemas.microsoft.com/office/drawing/2014/main" id="{864B9A87-517F-4CAE-AC42-007AC8E9C02F}"/>
              </a:ext>
            </a:extLst>
          </p:cNvPr>
          <p:cNvSpPr txBox="1"/>
          <p:nvPr/>
        </p:nvSpPr>
        <p:spPr>
          <a:xfrm>
            <a:off x="6572076" y="4140523"/>
            <a:ext cx="3954993" cy="461665"/>
          </a:xfrm>
          <a:prstGeom prst="rect">
            <a:avLst/>
          </a:prstGeom>
          <a:noFill/>
        </p:spPr>
        <p:txBody>
          <a:bodyPr wrap="none" rtlCol="0">
            <a:spAutoFit/>
          </a:bodyPr>
          <a:lstStyle/>
          <a:p>
            <a:r>
              <a:rPr lang="en-US" sz="2400" b="1" dirty="0">
                <a:solidFill>
                  <a:srgbClr val="7030A0"/>
                </a:solidFill>
              </a:rPr>
              <a:t>Partnerships &amp; collaborations</a:t>
            </a:r>
          </a:p>
        </p:txBody>
      </p:sp>
      <p:pic>
        <p:nvPicPr>
          <p:cNvPr id="14" name="Picture 2" descr="Africa Data Revolution Report 20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9256" y="1708883"/>
            <a:ext cx="1332580" cy="18963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stretch>
            <a:fillRect/>
          </a:stretch>
        </p:blipFill>
        <p:spPr>
          <a:xfrm>
            <a:off x="6792458" y="4935940"/>
            <a:ext cx="2004046" cy="931973"/>
          </a:xfrm>
          <a:prstGeom prst="rect">
            <a:avLst/>
          </a:prstGeom>
        </p:spPr>
      </p:pic>
      <p:pic>
        <p:nvPicPr>
          <p:cNvPr id="17" name="Picture 16"/>
          <p:cNvPicPr>
            <a:picLocks noChangeAspect="1"/>
          </p:cNvPicPr>
          <p:nvPr/>
        </p:nvPicPr>
        <p:blipFill>
          <a:blip r:embed="rId10"/>
          <a:stretch>
            <a:fillRect/>
          </a:stretch>
        </p:blipFill>
        <p:spPr>
          <a:xfrm>
            <a:off x="8818129" y="4935940"/>
            <a:ext cx="2154646" cy="1062959"/>
          </a:xfrm>
          <a:prstGeom prst="rect">
            <a:avLst/>
          </a:prstGeom>
        </p:spPr>
      </p:pic>
      <p:pic>
        <p:nvPicPr>
          <p:cNvPr id="16" name="Picture 4" descr="Image result for Africa center for statistics">
            <a:extLst>
              <a:ext uri="{FF2B5EF4-FFF2-40B4-BE49-F238E27FC236}">
                <a16:creationId xmlns:a16="http://schemas.microsoft.com/office/drawing/2014/main" id="{D3F81F07-53E3-3043-9201-CB112A30E86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H="1" flipV="1">
            <a:off x="8796504" y="1732290"/>
            <a:ext cx="1542124" cy="1941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248D48-2C55-794B-9BFF-69FD03772B35}"/>
              </a:ext>
            </a:extLst>
          </p:cNvPr>
          <p:cNvPicPr>
            <a:picLocks noChangeAspect="1"/>
          </p:cNvPicPr>
          <p:nvPr/>
        </p:nvPicPr>
        <p:blipFill>
          <a:blip r:embed="rId12"/>
          <a:stretch>
            <a:fillRect/>
          </a:stretch>
        </p:blipFill>
        <p:spPr>
          <a:xfrm>
            <a:off x="5671220" y="1732290"/>
            <a:ext cx="1526683" cy="2138123"/>
          </a:xfrm>
          <a:prstGeom prst="rect">
            <a:avLst/>
          </a:prstGeom>
        </p:spPr>
      </p:pic>
      <p:pic>
        <p:nvPicPr>
          <p:cNvPr id="4" name="Picture 3"/>
          <p:cNvPicPr>
            <a:picLocks noChangeAspect="1"/>
          </p:cNvPicPr>
          <p:nvPr/>
        </p:nvPicPr>
        <p:blipFill>
          <a:blip r:embed="rId13"/>
          <a:stretch>
            <a:fillRect/>
          </a:stretch>
        </p:blipFill>
        <p:spPr>
          <a:xfrm>
            <a:off x="10554238" y="1732289"/>
            <a:ext cx="1287242" cy="2038555"/>
          </a:xfrm>
          <a:prstGeom prst="rect">
            <a:avLst/>
          </a:prstGeom>
        </p:spPr>
      </p:pic>
      <p:pic>
        <p:nvPicPr>
          <p:cNvPr id="18" name="Picture 17">
            <a:extLst>
              <a:ext uri="{FF2B5EF4-FFF2-40B4-BE49-F238E27FC236}">
                <a16:creationId xmlns:a16="http://schemas.microsoft.com/office/drawing/2014/main" id="{EB0294EB-8355-4DC4-A5CF-703EFC8F5C5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219137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80B0-0950-4686-AF00-4E0217EA5950}"/>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Approach….</a:t>
            </a:r>
          </a:p>
        </p:txBody>
      </p:sp>
      <p:sp>
        <p:nvSpPr>
          <p:cNvPr id="3" name="Content Placeholder 2">
            <a:extLst>
              <a:ext uri="{FF2B5EF4-FFF2-40B4-BE49-F238E27FC236}">
                <a16:creationId xmlns:a16="http://schemas.microsoft.com/office/drawing/2014/main" id="{5CF4B816-A63F-49F9-B0BA-2610E610F908}"/>
              </a:ext>
            </a:extLst>
          </p:cNvPr>
          <p:cNvSpPr>
            <a:spLocks noGrp="1"/>
          </p:cNvSpPr>
          <p:nvPr>
            <p:ph idx="1"/>
          </p:nvPr>
        </p:nvSpPr>
        <p:spPr/>
        <p:txBody>
          <a:bodyPr>
            <a:normAutofit fontScale="92500" lnSpcReduction="10000"/>
          </a:bodyPr>
          <a:lstStyle/>
          <a:p>
            <a:pPr algn="just"/>
            <a:r>
              <a:rPr lang="en-ZA" dirty="0"/>
              <a:t>The UN Sustainable Development Group in Africa will work to develop strategies to generate and disseminate quality data and to improve the use of data for evidence-based decision-making leading to inclusive, sustainable and resilient societies in the region</a:t>
            </a:r>
          </a:p>
          <a:p>
            <a:pPr algn="just"/>
            <a:r>
              <a:rPr lang="en-ZA" dirty="0"/>
              <a:t>Data – quality,  accurate, relevant, timely, cost effective, disaggregated and accessible to all </a:t>
            </a:r>
          </a:p>
          <a:p>
            <a:pPr algn="just"/>
            <a:r>
              <a:rPr lang="en-ZA" dirty="0"/>
              <a:t>Driven by innovation, robustness, online and digitization, integrated and harmonized approaches to respond to SDGs, Agenda 2063 and national development frameworks </a:t>
            </a:r>
          </a:p>
          <a:p>
            <a:pPr algn="just"/>
            <a:r>
              <a:rPr lang="en-ZA" b="1" dirty="0">
                <a:effectLst>
                  <a:outerShdw blurRad="38100" dist="38100" dir="2700000" algn="tl">
                    <a:srgbClr val="000000">
                      <a:alpha val="43137"/>
                    </a:srgbClr>
                  </a:outerShdw>
                </a:effectLst>
              </a:rPr>
              <a:t>Thus, </a:t>
            </a:r>
            <a:r>
              <a:rPr lang="en-ZA" dirty="0"/>
              <a:t>imperative to design and deliver a ONE UN National Statistical Capacity Programme in all African countries to support the development of sustainable statistical system</a:t>
            </a:r>
            <a:endParaRPr lang="en-US" dirty="0"/>
          </a:p>
          <a:p>
            <a:endParaRPr lang="en-US" dirty="0"/>
          </a:p>
        </p:txBody>
      </p:sp>
      <p:pic>
        <p:nvPicPr>
          <p:cNvPr id="4" name="Picture 3">
            <a:extLst>
              <a:ext uri="{FF2B5EF4-FFF2-40B4-BE49-F238E27FC236}">
                <a16:creationId xmlns:a16="http://schemas.microsoft.com/office/drawing/2014/main" id="{55A1D72B-78F2-4BE9-AE4A-1734A33E3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24333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p:cNvSpPr>
          <p:nvPr/>
        </p:nvSpPr>
        <p:spPr bwMode="auto">
          <a:xfrm>
            <a:off x="0" y="0"/>
            <a:ext cx="12078269"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965" name="Rectangle 964"/>
          <p:cNvSpPr/>
          <p:nvPr/>
        </p:nvSpPr>
        <p:spPr>
          <a:xfrm>
            <a:off x="-2612577" y="2371265"/>
            <a:ext cx="184731" cy="369332"/>
          </a:xfrm>
          <a:prstGeom prst="rect">
            <a:avLst/>
          </a:prstGeom>
        </p:spPr>
        <p:txBody>
          <a:bodyPr wrap="none">
            <a:spAutoFit/>
          </a:bodyPr>
          <a:lstStyle/>
          <a:p>
            <a:endParaRPr lang="en-GB" dirty="0"/>
          </a:p>
        </p:txBody>
      </p:sp>
      <p:sp>
        <p:nvSpPr>
          <p:cNvPr id="975" name="Rectangle 974"/>
          <p:cNvSpPr/>
          <p:nvPr/>
        </p:nvSpPr>
        <p:spPr>
          <a:xfrm>
            <a:off x="423080" y="1143983"/>
            <a:ext cx="11768919" cy="1508105"/>
          </a:xfrm>
          <a:prstGeom prst="rect">
            <a:avLst/>
          </a:prstGeom>
        </p:spPr>
        <p:txBody>
          <a:bodyPr wrap="square">
            <a:spAutoFit/>
          </a:bodyPr>
          <a:lstStyle/>
          <a:p>
            <a:pPr marR="720090">
              <a:spcAft>
                <a:spcPts val="600"/>
              </a:spcAft>
              <a:tabLst>
                <a:tab pos="804545" algn="l"/>
                <a:tab pos="1106170" algn="l"/>
                <a:tab pos="1408430" algn="l"/>
                <a:tab pos="1710055" algn="l"/>
                <a:tab pos="2020570" algn="l"/>
                <a:tab pos="2322830" algn="l"/>
                <a:tab pos="2624455" algn="l"/>
                <a:tab pos="2934970" algn="l"/>
                <a:tab pos="3237230" algn="l"/>
                <a:tab pos="3538855" algn="l"/>
                <a:tab pos="3840480" algn="l"/>
                <a:tab pos="450215" algn="l"/>
                <a:tab pos="1080135" algn="l"/>
              </a:tabLst>
            </a:pPr>
            <a:r>
              <a:rPr lang="en-GB" sz="2800" b="1" kern="700" spc="2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Mission:  </a:t>
            </a:r>
            <a:r>
              <a:rPr lang="en-ZA" sz="2000" dirty="0"/>
              <a:t>To develop an integrated data ecosystem, that improves policy and programme delivery 			and  effectiveness, through generation, dissemination and use of quality data to monitor 			progress and ensure achievement of the SDGs and Agenda 2063 </a:t>
            </a:r>
          </a:p>
          <a:p>
            <a:pPr marR="720090">
              <a:spcAft>
                <a:spcPts val="600"/>
              </a:spcAft>
              <a:tabLst>
                <a:tab pos="804545" algn="l"/>
                <a:tab pos="1106170" algn="l"/>
                <a:tab pos="1408430" algn="l"/>
                <a:tab pos="1710055" algn="l"/>
                <a:tab pos="2020570" algn="l"/>
                <a:tab pos="2322830" algn="l"/>
                <a:tab pos="2624455" algn="l"/>
                <a:tab pos="2934970" algn="l"/>
                <a:tab pos="3237230" algn="l"/>
                <a:tab pos="3538855" algn="l"/>
                <a:tab pos="3840480" algn="l"/>
                <a:tab pos="450215" algn="l"/>
                <a:tab pos="1080135" algn="l"/>
              </a:tabLst>
            </a:pPr>
            <a:endParaRPr lang="en-GB" sz="1900" i="1" kern="700" spc="20" dirty="0">
              <a:ea typeface="Calibri" panose="020F0502020204030204" pitchFamily="34" charset="0"/>
              <a:cs typeface="Times New Roman" panose="02020603050405020304" pitchFamily="18" charset="0"/>
            </a:endParaRPr>
          </a:p>
        </p:txBody>
      </p:sp>
      <p:sp>
        <p:nvSpPr>
          <p:cNvPr id="4" name="Rectangle 3"/>
          <p:cNvSpPr/>
          <p:nvPr/>
        </p:nvSpPr>
        <p:spPr>
          <a:xfrm>
            <a:off x="423081" y="198610"/>
            <a:ext cx="10562782" cy="830997"/>
          </a:xfrm>
          <a:prstGeom prst="rect">
            <a:avLst/>
          </a:prstGeom>
        </p:spPr>
        <p:txBody>
          <a:bodyPr wrap="square">
            <a:spAutoFit/>
          </a:bodyPr>
          <a:lstStyle/>
          <a:p>
            <a:pPr marR="720090">
              <a:spcAft>
                <a:spcPts val="600"/>
              </a:spcAft>
              <a:tabLst>
                <a:tab pos="804545" algn="l"/>
                <a:tab pos="1106170" algn="l"/>
                <a:tab pos="1408430" algn="l"/>
                <a:tab pos="1710055" algn="l"/>
                <a:tab pos="2020570" algn="l"/>
                <a:tab pos="2322830" algn="l"/>
                <a:tab pos="2624455" algn="l"/>
                <a:tab pos="2934970" algn="l"/>
                <a:tab pos="3237230" algn="l"/>
                <a:tab pos="3538855" algn="l"/>
                <a:tab pos="3840480" algn="l"/>
                <a:tab pos="450215" algn="l"/>
                <a:tab pos="1170305" algn="l"/>
              </a:tabLst>
            </a:pPr>
            <a:r>
              <a:rPr lang="en-GB" sz="2800" b="1" kern="700" spc="2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Vision:</a:t>
            </a:r>
            <a:r>
              <a:rPr lang="en-GB" sz="2800" b="1" kern="700" spc="20" dirty="0">
                <a:ea typeface="Calibri" panose="020F0502020204030204" pitchFamily="34" charset="0"/>
                <a:cs typeface="Times New Roman" panose="02020603050405020304" pitchFamily="18" charset="0"/>
              </a:rPr>
              <a:t> </a:t>
            </a:r>
            <a:r>
              <a:rPr lang="en-ZA" sz="2000" dirty="0"/>
              <a:t>An integrated and comprehensive data ecosystem that will support an 	     		effective implementation of Agenda 2030 for SDGs and Agenda 2063</a:t>
            </a:r>
          </a:p>
        </p:txBody>
      </p:sp>
      <p:sp>
        <p:nvSpPr>
          <p:cNvPr id="1034" name="AutoShape 2"/>
          <p:cNvSpPr>
            <a:spLocks/>
          </p:cNvSpPr>
          <p:nvPr/>
        </p:nvSpPr>
        <p:spPr bwMode="auto">
          <a:xfrm>
            <a:off x="5537712" y="3596377"/>
            <a:ext cx="1444069" cy="7045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8033" y="0"/>
                  <a:pt x="5264" y="2168"/>
                  <a:pt x="3152" y="6495"/>
                </a:cubicBezTo>
                <a:cubicBezTo>
                  <a:pt x="1111" y="10679"/>
                  <a:pt x="67" y="16118"/>
                  <a:pt x="0" y="21600"/>
                </a:cubicBezTo>
                <a:lnTo>
                  <a:pt x="4982" y="21600"/>
                </a:lnTo>
                <a:cubicBezTo>
                  <a:pt x="5023" y="18570"/>
                  <a:pt x="5604" y="15568"/>
                  <a:pt x="6732" y="13255"/>
                </a:cubicBezTo>
                <a:cubicBezTo>
                  <a:pt x="7904" y="10854"/>
                  <a:pt x="9439" y="9656"/>
                  <a:pt x="10975" y="9656"/>
                </a:cubicBezTo>
                <a:cubicBezTo>
                  <a:pt x="12511" y="9656"/>
                  <a:pt x="14043" y="10854"/>
                  <a:pt x="15215" y="13255"/>
                </a:cubicBezTo>
                <a:cubicBezTo>
                  <a:pt x="16344" y="15568"/>
                  <a:pt x="16924" y="18570"/>
                  <a:pt x="16966" y="21600"/>
                </a:cubicBezTo>
                <a:lnTo>
                  <a:pt x="21599" y="21600"/>
                </a:lnTo>
                <a:cubicBezTo>
                  <a:pt x="21532" y="16118"/>
                  <a:pt x="20488" y="10679"/>
                  <a:pt x="18447" y="6495"/>
                </a:cubicBezTo>
                <a:cubicBezTo>
                  <a:pt x="16335" y="2168"/>
                  <a:pt x="13569" y="0"/>
                  <a:pt x="10801" y="0"/>
                </a:cubicBezTo>
                <a:close/>
              </a:path>
            </a:pathLst>
          </a:custGeom>
          <a:solidFill>
            <a:schemeClr val="accent3"/>
          </a:solidFill>
          <a:ln>
            <a:noFill/>
          </a:ln>
          <a:effectLst>
            <a:outerShdw blurRad="127000" algn="ctr" rotWithShape="0">
              <a:srgbClr val="000000">
                <a:alpha val="28841"/>
              </a:srgbClr>
            </a:outerShdw>
          </a:effectLst>
          <a:extLst/>
        </p:spPr>
        <p:txBody>
          <a:bodyPr lIns="71437" tIns="71437" rIns="71437" bIns="71437" anchor="ctr"/>
          <a:lstStyle/>
          <a:p>
            <a:pPr defTabSz="584200">
              <a:defRPr/>
            </a:pPr>
            <a:endParaRPr lang="es-ES" sz="3200">
              <a:solidFill>
                <a:srgbClr val="FFFFFF"/>
              </a:solidFill>
              <a:latin typeface="Helvetica Light" charset="0"/>
              <a:cs typeface="Helvetica Light" charset="0"/>
              <a:sym typeface="Helvetica Light" charset="0"/>
            </a:endParaRPr>
          </a:p>
        </p:txBody>
      </p:sp>
      <p:sp>
        <p:nvSpPr>
          <p:cNvPr id="1035" name="AutoShape 3"/>
          <p:cNvSpPr>
            <a:spLocks/>
          </p:cNvSpPr>
          <p:nvPr/>
        </p:nvSpPr>
        <p:spPr bwMode="auto">
          <a:xfrm>
            <a:off x="5110099" y="3156496"/>
            <a:ext cx="2331715" cy="1146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8033" y="0"/>
                  <a:pt x="5267" y="2148"/>
                  <a:pt x="3156" y="6441"/>
                </a:cubicBezTo>
                <a:cubicBezTo>
                  <a:pt x="1094" y="10635"/>
                  <a:pt x="47" y="16103"/>
                  <a:pt x="0" y="21600"/>
                </a:cubicBezTo>
                <a:lnTo>
                  <a:pt x="3252" y="21600"/>
                </a:lnTo>
                <a:cubicBezTo>
                  <a:pt x="3287" y="17852"/>
                  <a:pt x="4004" y="14125"/>
                  <a:pt x="5410" y="11265"/>
                </a:cubicBezTo>
                <a:cubicBezTo>
                  <a:pt x="6853" y="8331"/>
                  <a:pt x="8743" y="6862"/>
                  <a:pt x="10634" y="6862"/>
                </a:cubicBezTo>
                <a:cubicBezTo>
                  <a:pt x="12525" y="6862"/>
                  <a:pt x="14416" y="8331"/>
                  <a:pt x="15858" y="11265"/>
                </a:cubicBezTo>
                <a:cubicBezTo>
                  <a:pt x="17265" y="14125"/>
                  <a:pt x="17979" y="17852"/>
                  <a:pt x="18015" y="21600"/>
                </a:cubicBezTo>
                <a:lnTo>
                  <a:pt x="21599" y="21600"/>
                </a:lnTo>
                <a:cubicBezTo>
                  <a:pt x="21552" y="16103"/>
                  <a:pt x="20505" y="10635"/>
                  <a:pt x="18443" y="6441"/>
                </a:cubicBezTo>
                <a:cubicBezTo>
                  <a:pt x="16332" y="2148"/>
                  <a:pt x="13566" y="0"/>
                  <a:pt x="10800" y="0"/>
                </a:cubicBezTo>
                <a:close/>
              </a:path>
            </a:pathLst>
          </a:custGeom>
          <a:solidFill>
            <a:schemeClr val="accent4"/>
          </a:solidFill>
          <a:ln>
            <a:noFill/>
          </a:ln>
          <a:effectLst>
            <a:outerShdw blurRad="127000" algn="ctr" rotWithShape="0">
              <a:srgbClr val="000000">
                <a:alpha val="28841"/>
              </a:srgbClr>
            </a:outerShdw>
          </a:effectLst>
          <a:extLst/>
        </p:spPr>
        <p:txBody>
          <a:bodyPr lIns="71437" tIns="71437" rIns="71437" bIns="71437" anchor="ctr"/>
          <a:lstStyle/>
          <a:p>
            <a:pPr defTabSz="584200">
              <a:defRPr/>
            </a:pPr>
            <a:endParaRPr lang="es-ES" sz="3200">
              <a:solidFill>
                <a:srgbClr val="FFFFFF"/>
              </a:solidFill>
              <a:latin typeface="Helvetica Light" charset="0"/>
              <a:cs typeface="Helvetica Light" charset="0"/>
              <a:sym typeface="Helvetica Light" charset="0"/>
            </a:endParaRPr>
          </a:p>
        </p:txBody>
      </p:sp>
      <p:sp>
        <p:nvSpPr>
          <p:cNvPr id="1036" name="AutoShape 4"/>
          <p:cNvSpPr>
            <a:spLocks/>
          </p:cNvSpPr>
          <p:nvPr/>
        </p:nvSpPr>
        <p:spPr bwMode="auto">
          <a:xfrm>
            <a:off x="4585394" y="2662287"/>
            <a:ext cx="3325389" cy="1638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0"/>
                </a:moveTo>
                <a:cubicBezTo>
                  <a:pt x="8034" y="0"/>
                  <a:pt x="5270" y="2139"/>
                  <a:pt x="3161" y="6420"/>
                </a:cubicBezTo>
                <a:cubicBezTo>
                  <a:pt x="1091" y="10619"/>
                  <a:pt x="39" y="16096"/>
                  <a:pt x="0" y="21600"/>
                </a:cubicBezTo>
                <a:lnTo>
                  <a:pt x="2636" y="21600"/>
                </a:lnTo>
                <a:cubicBezTo>
                  <a:pt x="2671" y="17452"/>
                  <a:pt x="3463" y="13328"/>
                  <a:pt x="5022" y="10163"/>
                </a:cubicBezTo>
                <a:cubicBezTo>
                  <a:pt x="6618" y="6926"/>
                  <a:pt x="8708" y="5303"/>
                  <a:pt x="10799" y="5303"/>
                </a:cubicBezTo>
                <a:cubicBezTo>
                  <a:pt x="12890" y="5303"/>
                  <a:pt x="14980" y="6926"/>
                  <a:pt x="16576" y="10163"/>
                </a:cubicBezTo>
                <a:cubicBezTo>
                  <a:pt x="18135" y="13328"/>
                  <a:pt x="18927" y="17452"/>
                  <a:pt x="18962" y="21600"/>
                </a:cubicBezTo>
                <a:lnTo>
                  <a:pt x="21600" y="21600"/>
                </a:lnTo>
                <a:cubicBezTo>
                  <a:pt x="21560" y="16096"/>
                  <a:pt x="20508" y="10619"/>
                  <a:pt x="18438" y="6420"/>
                </a:cubicBezTo>
                <a:cubicBezTo>
                  <a:pt x="16329" y="2139"/>
                  <a:pt x="13564" y="0"/>
                  <a:pt x="10799" y="0"/>
                </a:cubicBezTo>
                <a:close/>
              </a:path>
            </a:pathLst>
          </a:custGeom>
          <a:solidFill>
            <a:schemeClr val="accent1"/>
          </a:solidFill>
          <a:ln>
            <a:noFill/>
          </a:ln>
          <a:effectLst>
            <a:outerShdw blurRad="127000" algn="ctr" rotWithShape="0">
              <a:srgbClr val="000000">
                <a:alpha val="28841"/>
              </a:srgbClr>
            </a:outerShdw>
          </a:effectLst>
          <a:extLst/>
        </p:spPr>
        <p:txBody>
          <a:bodyPr lIns="71437" tIns="71437" rIns="71437" bIns="71437" anchor="ctr"/>
          <a:lstStyle/>
          <a:p>
            <a:pPr defTabSz="584200">
              <a:defRPr/>
            </a:pPr>
            <a:endParaRPr lang="es-ES" sz="3200">
              <a:solidFill>
                <a:srgbClr val="FFFFFF"/>
              </a:solidFill>
              <a:latin typeface="Helvetica Light" charset="0"/>
              <a:cs typeface="Helvetica Light" charset="0"/>
              <a:sym typeface="Helvetica Light" charset="0"/>
            </a:endParaRPr>
          </a:p>
        </p:txBody>
      </p:sp>
      <p:sp>
        <p:nvSpPr>
          <p:cNvPr id="1037" name="AutoShape 5"/>
          <p:cNvSpPr>
            <a:spLocks/>
          </p:cNvSpPr>
          <p:nvPr/>
        </p:nvSpPr>
        <p:spPr bwMode="auto">
          <a:xfrm>
            <a:off x="5925015" y="3968785"/>
            <a:ext cx="693118" cy="6931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7030A0"/>
          </a:solidFill>
          <a:ln>
            <a:noFill/>
          </a:ln>
          <a:effectLst>
            <a:outerShdw blurRad="127000" algn="ctr" rotWithShape="0">
              <a:srgbClr val="000000">
                <a:alpha val="28841"/>
              </a:srgbClr>
            </a:outerShdw>
          </a:effectLst>
          <a:extLst/>
        </p:spPr>
        <p:txBody>
          <a:bodyPr lIns="71437" tIns="71437" rIns="71437" bIns="71437" anchor="ctr"/>
          <a:lstStyle/>
          <a:p>
            <a:pPr algn="ctr" defTabSz="584200">
              <a:defRPr/>
            </a:pPr>
            <a:r>
              <a:rPr lang="es-ES" sz="3200" dirty="0">
                <a:solidFill>
                  <a:srgbClr val="FFFFFF"/>
                </a:solidFill>
                <a:latin typeface="Helvetica Light" charset="0"/>
                <a:cs typeface="Helvetica Light" charset="0"/>
                <a:sym typeface="Helvetica Light" charset="0"/>
              </a:rPr>
              <a:t>1</a:t>
            </a:r>
          </a:p>
        </p:txBody>
      </p:sp>
      <p:sp>
        <p:nvSpPr>
          <p:cNvPr id="1039" name="AutoShape 7"/>
          <p:cNvSpPr>
            <a:spLocks/>
          </p:cNvSpPr>
          <p:nvPr/>
        </p:nvSpPr>
        <p:spPr bwMode="auto">
          <a:xfrm>
            <a:off x="3128142" y="4439906"/>
            <a:ext cx="1704116" cy="497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21599" y="21599"/>
                </a:lnTo>
                <a:lnTo>
                  <a:pt x="0" y="21599"/>
                </a:lnTo>
              </a:path>
            </a:pathLst>
          </a:custGeom>
          <a:noFill/>
          <a:ln w="25400" cap="flat" cmpd="sng">
            <a:solidFill>
              <a:srgbClr val="53585F"/>
            </a:solidFill>
            <a:prstDash val="dash"/>
            <a:miter lim="0"/>
            <a:headEnd type="oval"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defTabSz="457200">
              <a:defRPr/>
            </a:pPr>
            <a:endParaRPr lang="es-ES" sz="1200">
              <a:solidFill>
                <a:prstClr val="black"/>
              </a:solidFill>
              <a:latin typeface="Helvetica" charset="0"/>
              <a:cs typeface="Helvetica" charset="0"/>
              <a:sym typeface="Helvetica" charset="0"/>
            </a:endParaRPr>
          </a:p>
        </p:txBody>
      </p:sp>
      <p:sp>
        <p:nvSpPr>
          <p:cNvPr id="1040" name="AutoShape 8"/>
          <p:cNvSpPr>
            <a:spLocks/>
          </p:cNvSpPr>
          <p:nvPr/>
        </p:nvSpPr>
        <p:spPr bwMode="auto">
          <a:xfrm flipH="1">
            <a:off x="7808850" y="4476035"/>
            <a:ext cx="1476995" cy="63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21599" y="21599"/>
                </a:lnTo>
                <a:lnTo>
                  <a:pt x="0" y="21599"/>
                </a:lnTo>
              </a:path>
            </a:pathLst>
          </a:custGeom>
          <a:noFill/>
          <a:ln w="25400" cap="flat" cmpd="sng">
            <a:solidFill>
              <a:srgbClr val="53585F"/>
            </a:solidFill>
            <a:prstDash val="dash"/>
            <a:miter lim="0"/>
            <a:headEnd type="oval"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defTabSz="457200">
              <a:defRPr/>
            </a:pPr>
            <a:endParaRPr lang="es-ES" sz="1200">
              <a:solidFill>
                <a:prstClr val="black"/>
              </a:solidFill>
              <a:latin typeface="Helvetica" charset="0"/>
              <a:cs typeface="Helvetica" charset="0"/>
              <a:sym typeface="Helvetica" charset="0"/>
            </a:endParaRPr>
          </a:p>
        </p:txBody>
      </p:sp>
      <p:sp>
        <p:nvSpPr>
          <p:cNvPr id="1041" name="AutoShape 9"/>
          <p:cNvSpPr>
            <a:spLocks/>
          </p:cNvSpPr>
          <p:nvPr/>
        </p:nvSpPr>
        <p:spPr bwMode="auto">
          <a:xfrm>
            <a:off x="2955814" y="4472640"/>
            <a:ext cx="2373988" cy="1115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21599" y="21599"/>
                </a:lnTo>
                <a:lnTo>
                  <a:pt x="0" y="21599"/>
                </a:lnTo>
              </a:path>
            </a:pathLst>
          </a:custGeom>
          <a:noFill/>
          <a:ln w="25400" cap="flat" cmpd="sng">
            <a:solidFill>
              <a:srgbClr val="53585F"/>
            </a:solidFill>
            <a:prstDash val="dash"/>
            <a:miter lim="0"/>
            <a:headEnd type="oval"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defTabSz="457200">
              <a:defRPr/>
            </a:pPr>
            <a:endParaRPr lang="es-ES" sz="1200">
              <a:solidFill>
                <a:prstClr val="black"/>
              </a:solidFill>
              <a:latin typeface="Helvetica" charset="0"/>
              <a:cs typeface="Helvetica" charset="0"/>
              <a:sym typeface="Helvetica" charset="0"/>
            </a:endParaRPr>
          </a:p>
        </p:txBody>
      </p:sp>
      <p:sp>
        <p:nvSpPr>
          <p:cNvPr id="1042" name="AutoShape 10"/>
          <p:cNvSpPr>
            <a:spLocks/>
          </p:cNvSpPr>
          <p:nvPr/>
        </p:nvSpPr>
        <p:spPr bwMode="auto">
          <a:xfrm flipH="1">
            <a:off x="7315682" y="4477786"/>
            <a:ext cx="1970162" cy="1246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21599" y="21599"/>
                </a:lnTo>
                <a:lnTo>
                  <a:pt x="0" y="21599"/>
                </a:lnTo>
              </a:path>
            </a:pathLst>
          </a:custGeom>
          <a:noFill/>
          <a:ln w="25400" cap="flat" cmpd="sng">
            <a:solidFill>
              <a:srgbClr val="53585F"/>
            </a:solidFill>
            <a:prstDash val="dash"/>
            <a:miter lim="0"/>
            <a:headEnd type="oval"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defTabSz="457200">
              <a:defRPr/>
            </a:pPr>
            <a:endParaRPr lang="es-ES" sz="1200">
              <a:solidFill>
                <a:prstClr val="black"/>
              </a:solidFill>
              <a:latin typeface="Helvetica" charset="0"/>
              <a:cs typeface="Helvetica" charset="0"/>
              <a:sym typeface="Helvetica" charset="0"/>
            </a:endParaRPr>
          </a:p>
        </p:txBody>
      </p:sp>
      <p:sp>
        <p:nvSpPr>
          <p:cNvPr id="1044" name="AutoShape 12"/>
          <p:cNvSpPr>
            <a:spLocks/>
          </p:cNvSpPr>
          <p:nvPr/>
        </p:nvSpPr>
        <p:spPr bwMode="auto">
          <a:xfrm>
            <a:off x="2460527" y="4604816"/>
            <a:ext cx="636544" cy="6365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algn="ctr" defTabSz="584200">
              <a:defRPr/>
            </a:pPr>
            <a:r>
              <a:rPr lang="es-ES" sz="3200" dirty="0">
                <a:solidFill>
                  <a:srgbClr val="FFFFFF"/>
                </a:solidFill>
                <a:latin typeface="Helvetica Light" charset="0"/>
                <a:cs typeface="Helvetica Light" charset="0"/>
                <a:sym typeface="Helvetica Light" charset="0"/>
              </a:rPr>
              <a:t>2</a:t>
            </a:r>
          </a:p>
        </p:txBody>
      </p:sp>
      <p:sp>
        <p:nvSpPr>
          <p:cNvPr id="1045" name="AutoShape 13"/>
          <p:cNvSpPr>
            <a:spLocks/>
          </p:cNvSpPr>
          <p:nvPr/>
        </p:nvSpPr>
        <p:spPr bwMode="auto">
          <a:xfrm>
            <a:off x="9376049" y="5406000"/>
            <a:ext cx="617854" cy="6365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algn="ctr" defTabSz="584200">
              <a:defRPr/>
            </a:pPr>
            <a:r>
              <a:rPr lang="es-ES" sz="3200" dirty="0">
                <a:solidFill>
                  <a:srgbClr val="FFFFFF"/>
                </a:solidFill>
                <a:latin typeface="Helvetica Light" charset="0"/>
                <a:cs typeface="Helvetica Light" charset="0"/>
                <a:sym typeface="Helvetica Light" charset="0"/>
              </a:rPr>
              <a:t>5</a:t>
            </a:r>
          </a:p>
        </p:txBody>
      </p:sp>
      <p:sp>
        <p:nvSpPr>
          <p:cNvPr id="1046" name="AutoShape 14"/>
          <p:cNvSpPr>
            <a:spLocks/>
          </p:cNvSpPr>
          <p:nvPr/>
        </p:nvSpPr>
        <p:spPr bwMode="auto">
          <a:xfrm>
            <a:off x="9333318" y="4711617"/>
            <a:ext cx="636544" cy="63765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44024"/>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algn="ctr" defTabSz="584200">
              <a:defRPr/>
            </a:pPr>
            <a:r>
              <a:rPr lang="es-ES" sz="3200" dirty="0">
                <a:solidFill>
                  <a:srgbClr val="FFFFFF"/>
                </a:solidFill>
                <a:latin typeface="Helvetica Light" charset="0"/>
                <a:cs typeface="Helvetica Light" charset="0"/>
                <a:sym typeface="Helvetica Light" charset="0"/>
              </a:rPr>
              <a:t>3</a:t>
            </a:r>
          </a:p>
        </p:txBody>
      </p:sp>
      <p:sp>
        <p:nvSpPr>
          <p:cNvPr id="1047" name="AutoShape 15"/>
          <p:cNvSpPr>
            <a:spLocks/>
          </p:cNvSpPr>
          <p:nvPr/>
        </p:nvSpPr>
        <p:spPr bwMode="auto">
          <a:xfrm>
            <a:off x="2278053" y="5280136"/>
            <a:ext cx="637655" cy="63654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1437" tIns="71437" rIns="71437" bIns="71437" anchor="ctr"/>
          <a:lstStyle/>
          <a:p>
            <a:pPr algn="ctr" defTabSz="584200">
              <a:defRPr/>
            </a:pPr>
            <a:r>
              <a:rPr lang="es-ES" sz="3200" dirty="0">
                <a:solidFill>
                  <a:srgbClr val="FFFFFF"/>
                </a:solidFill>
                <a:latin typeface="Helvetica Light" charset="0"/>
                <a:cs typeface="Helvetica Light" charset="0"/>
                <a:sym typeface="Helvetica Light" charset="0"/>
              </a:rPr>
              <a:t>4</a:t>
            </a:r>
          </a:p>
        </p:txBody>
      </p:sp>
      <p:sp>
        <p:nvSpPr>
          <p:cNvPr id="1053" name="AutoShape 21"/>
          <p:cNvSpPr>
            <a:spLocks/>
          </p:cNvSpPr>
          <p:nvPr/>
        </p:nvSpPr>
        <p:spPr bwMode="auto">
          <a:xfrm>
            <a:off x="7185175" y="6214079"/>
            <a:ext cx="228845" cy="228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es-ES" sz="2200">
              <a:solidFill>
                <a:srgbClr val="FFFFFF"/>
              </a:solidFill>
              <a:effectLst>
                <a:outerShdw blurRad="38100" dist="38100" dir="2700000" algn="tl">
                  <a:srgbClr val="DDDDDD"/>
                </a:outerShdw>
              </a:effectLst>
              <a:latin typeface="Calibri" panose="020F0502020204030204"/>
              <a:cs typeface="Gill Sans" charset="0"/>
            </a:endParaRPr>
          </a:p>
        </p:txBody>
      </p:sp>
      <p:sp>
        <p:nvSpPr>
          <p:cNvPr id="9" name="Rectangle 8"/>
          <p:cNvSpPr/>
          <p:nvPr/>
        </p:nvSpPr>
        <p:spPr>
          <a:xfrm>
            <a:off x="1546622" y="3232109"/>
            <a:ext cx="2734598" cy="646331"/>
          </a:xfrm>
          <a:prstGeom prst="rect">
            <a:avLst/>
          </a:prstGeom>
        </p:spPr>
        <p:txBody>
          <a:bodyPr wrap="square">
            <a:spAutoFit/>
          </a:bodyPr>
          <a:lstStyle/>
          <a:p>
            <a:pPr algn="ctr"/>
            <a:r>
              <a:rPr lang="en-ZA" b="1" dirty="0">
                <a:solidFill>
                  <a:schemeClr val="accent1">
                    <a:lumMod val="75000"/>
                  </a:schemeClr>
                </a:solidFill>
                <a:latin typeface="Arial" panose="020B0604020202020204" pitchFamily="34" charset="0"/>
                <a:cs typeface="Arial" panose="020B0604020202020204" pitchFamily="34" charset="0"/>
              </a:rPr>
              <a:t>Promote </a:t>
            </a:r>
            <a:r>
              <a:rPr lang="en-US" b="1" dirty="0">
                <a:solidFill>
                  <a:schemeClr val="accent1">
                    <a:lumMod val="75000"/>
                  </a:schemeClr>
                </a:solidFill>
                <a:latin typeface="Arial" panose="020B0604020202020204" pitchFamily="34" charset="0"/>
                <a:cs typeface="Arial" panose="020B0604020202020204" pitchFamily="34" charset="0"/>
              </a:rPr>
              <a:t>sustainability</a:t>
            </a:r>
          </a:p>
          <a:p>
            <a:pPr algn="ctr"/>
            <a:endParaRPr lang="en-GB" kern="700" spc="20" dirty="0">
              <a:solidFill>
                <a:srgbClr val="5B9BD5"/>
              </a:solidFill>
              <a:ea typeface="Calibri" panose="020F0502020204030204" pitchFamily="34" charset="0"/>
            </a:endParaRPr>
          </a:p>
        </p:txBody>
      </p:sp>
      <p:cxnSp>
        <p:nvCxnSpPr>
          <p:cNvPr id="13" name="Straight Arrow Connector 12"/>
          <p:cNvCxnSpPr>
            <a:cxnSpLocks/>
          </p:cNvCxnSpPr>
          <p:nvPr/>
        </p:nvCxnSpPr>
        <p:spPr>
          <a:xfrm>
            <a:off x="6283648" y="4765441"/>
            <a:ext cx="0" cy="640559"/>
          </a:xfrm>
          <a:prstGeom prst="straightConnector1">
            <a:avLst/>
          </a:prstGeom>
          <a:ln w="28575">
            <a:solidFill>
              <a:schemeClr val="tx1">
                <a:lumMod val="75000"/>
                <a:lumOff val="25000"/>
              </a:schemeClr>
            </a:solidFill>
            <a:prstDash val="dash"/>
            <a:headEnd type="oval"/>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7799345" y="5957611"/>
            <a:ext cx="2897203" cy="1200329"/>
          </a:xfrm>
          <a:prstGeom prst="rect">
            <a:avLst/>
          </a:prstGeom>
        </p:spPr>
        <p:txBody>
          <a:bodyPr wrap="square">
            <a:spAutoFit/>
          </a:bodyPr>
          <a:lstStyle/>
          <a:p>
            <a:pPr algn="ctr"/>
            <a:r>
              <a:rPr lang="en-US" b="1" dirty="0">
                <a:solidFill>
                  <a:schemeClr val="accent4">
                    <a:lumMod val="75000"/>
                  </a:schemeClr>
                </a:solidFill>
                <a:latin typeface="Arial" panose="020B0604020202020204" pitchFamily="34" charset="0"/>
                <a:cs typeface="Arial" panose="020B0604020202020204" pitchFamily="34" charset="0"/>
              </a:rPr>
              <a:t>Recognizes data as a public good and rights imperative</a:t>
            </a:r>
          </a:p>
          <a:p>
            <a:pPr algn="ctr"/>
            <a:endParaRPr lang="en-GB" dirty="0">
              <a:solidFill>
                <a:srgbClr val="FFC000"/>
              </a:solidFill>
            </a:endParaRPr>
          </a:p>
        </p:txBody>
      </p:sp>
      <p:sp>
        <p:nvSpPr>
          <p:cNvPr id="23" name="Rectangle 22"/>
          <p:cNvSpPr/>
          <p:nvPr/>
        </p:nvSpPr>
        <p:spPr>
          <a:xfrm>
            <a:off x="7925032" y="3150274"/>
            <a:ext cx="2902596" cy="1200329"/>
          </a:xfrm>
          <a:prstGeom prst="rect">
            <a:avLst/>
          </a:prstGeom>
        </p:spPr>
        <p:txBody>
          <a:bodyPr wrap="square">
            <a:spAutoFit/>
          </a:bodyPr>
          <a:lstStyle/>
          <a:p>
            <a:pPr algn="ctr"/>
            <a:r>
              <a:rPr lang="en-US" b="1" dirty="0">
                <a:solidFill>
                  <a:srgbClr val="FF0000"/>
                </a:solidFill>
                <a:latin typeface="Arial" panose="020B0604020202020204" pitchFamily="34" charset="0"/>
                <a:cs typeface="Arial" panose="020B0604020202020204" pitchFamily="34" charset="0"/>
              </a:rPr>
              <a:t>Harness the power of Big data and innovation technologies</a:t>
            </a:r>
          </a:p>
          <a:p>
            <a:pPr algn="ctr"/>
            <a:endParaRPr lang="en-GB" dirty="0">
              <a:solidFill>
                <a:srgbClr val="C00000"/>
              </a:solidFill>
            </a:endParaRPr>
          </a:p>
        </p:txBody>
      </p:sp>
      <p:sp>
        <p:nvSpPr>
          <p:cNvPr id="24" name="Rectangle 23"/>
          <p:cNvSpPr/>
          <p:nvPr/>
        </p:nvSpPr>
        <p:spPr>
          <a:xfrm>
            <a:off x="1508683" y="5866835"/>
            <a:ext cx="2775102" cy="1200329"/>
          </a:xfrm>
          <a:prstGeom prst="rect">
            <a:avLst/>
          </a:prstGeom>
        </p:spPr>
        <p:txBody>
          <a:bodyPr wrap="square">
            <a:spAutoFit/>
          </a:bodyPr>
          <a:lstStyle/>
          <a:p>
            <a:pPr algn="ctr"/>
            <a:r>
              <a:rPr lang="en-US" b="1" dirty="0">
                <a:solidFill>
                  <a:schemeClr val="accent2">
                    <a:lumMod val="75000"/>
                  </a:schemeClr>
                </a:solidFill>
                <a:latin typeface="Arial" panose="020B0604020202020204" pitchFamily="34" charset="0"/>
                <a:cs typeface="Arial" panose="020B0604020202020204" pitchFamily="34" charset="0"/>
              </a:rPr>
              <a:t>Advance rights for all &amp;</a:t>
            </a:r>
          </a:p>
          <a:p>
            <a:pPr algn="ctr"/>
            <a:r>
              <a:rPr lang="en-US" b="1" dirty="0">
                <a:solidFill>
                  <a:schemeClr val="accent2">
                    <a:lumMod val="75000"/>
                  </a:schemeClr>
                </a:solidFill>
                <a:latin typeface="Arial" panose="020B0604020202020204" pitchFamily="34" charset="0"/>
                <a:cs typeface="Arial" panose="020B0604020202020204" pitchFamily="34" charset="0"/>
              </a:rPr>
              <a:t>Data privacy and sovereignty </a:t>
            </a:r>
          </a:p>
          <a:p>
            <a:pPr algn="ctr"/>
            <a:endParaRPr lang="en-GB" dirty="0">
              <a:solidFill>
                <a:srgbClr val="ED7D31"/>
              </a:solidFill>
            </a:endParaRPr>
          </a:p>
        </p:txBody>
      </p:sp>
      <p:sp>
        <p:nvSpPr>
          <p:cNvPr id="27" name="Rectangle 26"/>
          <p:cNvSpPr/>
          <p:nvPr/>
        </p:nvSpPr>
        <p:spPr>
          <a:xfrm>
            <a:off x="5188932" y="5406000"/>
            <a:ext cx="2196601" cy="2308324"/>
          </a:xfrm>
          <a:prstGeom prst="rect">
            <a:avLst/>
          </a:prstGeom>
        </p:spPr>
        <p:txBody>
          <a:bodyPr wrap="square">
            <a:spAutoFit/>
          </a:bodyPr>
          <a:lstStyle/>
          <a:p>
            <a:pPr algn="ctr"/>
            <a:r>
              <a:rPr lang="en-ZA" b="1" dirty="0">
                <a:solidFill>
                  <a:srgbClr val="7030A0"/>
                </a:solidFill>
                <a:latin typeface="Arial" panose="020B0604020202020204" pitchFamily="34" charset="0"/>
                <a:cs typeface="Arial" panose="020B0604020202020204" pitchFamily="34" charset="0"/>
              </a:rPr>
              <a:t>Coherence in statistical systems </a:t>
            </a:r>
            <a:r>
              <a:rPr lang="en-ZA" b="1" dirty="0"/>
              <a:t>in order to generate reliable &amp;  comparable data</a:t>
            </a:r>
            <a:endParaRPr lang="en-ZA" b="1" dirty="0">
              <a:latin typeface="Arial" panose="020B0604020202020204" pitchFamily="34" charset="0"/>
              <a:cs typeface="Arial" panose="020B0604020202020204" pitchFamily="34" charset="0"/>
            </a:endParaRPr>
          </a:p>
          <a:p>
            <a:pPr algn="ctr"/>
            <a:endParaRPr lang="en-US" b="1" dirty="0">
              <a:solidFill>
                <a:srgbClr val="7030A0"/>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GB" b="1" dirty="0">
              <a:solidFill>
                <a:srgbClr val="7030A0"/>
              </a:solidFill>
            </a:endParaRPr>
          </a:p>
        </p:txBody>
      </p:sp>
      <p:sp>
        <p:nvSpPr>
          <p:cNvPr id="2" name="Rectangle 1"/>
          <p:cNvSpPr/>
          <p:nvPr/>
        </p:nvSpPr>
        <p:spPr>
          <a:xfrm>
            <a:off x="4455960" y="2336799"/>
            <a:ext cx="3454823" cy="393056"/>
          </a:xfrm>
          <a:prstGeom prst="rect">
            <a:avLst/>
          </a:prstGeom>
        </p:spPr>
        <p:txBody>
          <a:bodyPr wrap="square">
            <a:spAutoFit/>
          </a:bodyPr>
          <a:lstStyle/>
          <a:p>
            <a:pPr algn="ctr">
              <a:lnSpc>
                <a:spcPts val="2000"/>
              </a:lnSpc>
            </a:pPr>
            <a:r>
              <a:rPr lang="en-GB" sz="3200" b="1" dirty="0"/>
              <a:t>Principles </a:t>
            </a:r>
          </a:p>
        </p:txBody>
      </p:sp>
      <p:pic>
        <p:nvPicPr>
          <p:cNvPr id="29" name="Picture 28">
            <a:extLst>
              <a:ext uri="{FF2B5EF4-FFF2-40B4-BE49-F238E27FC236}">
                <a16:creationId xmlns:a16="http://schemas.microsoft.com/office/drawing/2014/main" id="{42638E74-7DF5-41A5-9A66-35270D151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1841663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5"/>
                                        </p:tgtEl>
                                        <p:attrNameLst>
                                          <p:attrName>style.visibility</p:attrName>
                                        </p:attrNameLst>
                                      </p:cBhvr>
                                      <p:to>
                                        <p:strVal val="visible"/>
                                      </p:to>
                                    </p:set>
                                    <p:anim calcmode="lin" valueType="num">
                                      <p:cBhvr additive="base">
                                        <p:cTn id="13" dur="500" fill="hold"/>
                                        <p:tgtEl>
                                          <p:spTgt spid="975"/>
                                        </p:tgtEl>
                                        <p:attrNameLst>
                                          <p:attrName>ppt_x</p:attrName>
                                        </p:attrNameLst>
                                      </p:cBhvr>
                                      <p:tavLst>
                                        <p:tav tm="0">
                                          <p:val>
                                            <p:strVal val="#ppt_x"/>
                                          </p:val>
                                        </p:tav>
                                        <p:tav tm="100000">
                                          <p:val>
                                            <p:strVal val="#ppt_x"/>
                                          </p:val>
                                        </p:tav>
                                      </p:tavLst>
                                    </p:anim>
                                    <p:anim calcmode="lin" valueType="num">
                                      <p:cBhvr additive="base">
                                        <p:cTn id="14" dur="500" fill="hold"/>
                                        <p:tgtEl>
                                          <p:spTgt spid="9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dissolve">
                                      <p:cBhvr>
                                        <p:cTn id="19" dur="500"/>
                                        <p:tgtEl>
                                          <p:spTgt spid="10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9" presetClass="entr" presetSubtype="0" fill="hold" grpId="0"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dissolve">
                                      <p:cBhvr>
                                        <p:cTn id="28" dur="500"/>
                                        <p:tgtEl>
                                          <p:spTgt spid="103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dissolve">
                                      <p:cBhvr>
                                        <p:cTn id="31" dur="500"/>
                                        <p:tgtEl>
                                          <p:spTgt spid="103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37"/>
                                        </p:tgtEl>
                                        <p:attrNameLst>
                                          <p:attrName>style.visibility</p:attrName>
                                        </p:attrNameLst>
                                      </p:cBhvr>
                                      <p:to>
                                        <p:strVal val="visible"/>
                                      </p:to>
                                    </p:set>
                                    <p:anim calcmode="lin" valueType="num">
                                      <p:cBhvr additive="base">
                                        <p:cTn id="36" dur="500" fill="hold"/>
                                        <p:tgtEl>
                                          <p:spTgt spid="1037"/>
                                        </p:tgtEl>
                                        <p:attrNameLst>
                                          <p:attrName>ppt_x</p:attrName>
                                        </p:attrNameLst>
                                      </p:cBhvr>
                                      <p:tavLst>
                                        <p:tav tm="0">
                                          <p:val>
                                            <p:strVal val="#ppt_x"/>
                                          </p:val>
                                        </p:tav>
                                        <p:tav tm="100000">
                                          <p:val>
                                            <p:strVal val="#ppt_x"/>
                                          </p:val>
                                        </p:tav>
                                      </p:tavLst>
                                    </p:anim>
                                    <p:anim calcmode="lin" valueType="num">
                                      <p:cBhvr additive="base">
                                        <p:cTn id="37" dur="500" fill="hold"/>
                                        <p:tgtEl>
                                          <p:spTgt spid="103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44"/>
                                        </p:tgtEl>
                                        <p:attrNameLst>
                                          <p:attrName>style.visibility</p:attrName>
                                        </p:attrNameLst>
                                      </p:cBhvr>
                                      <p:to>
                                        <p:strVal val="visible"/>
                                      </p:to>
                                    </p:set>
                                    <p:anim calcmode="lin" valueType="num">
                                      <p:cBhvr additive="base">
                                        <p:cTn id="50" dur="500" fill="hold"/>
                                        <p:tgtEl>
                                          <p:spTgt spid="1044"/>
                                        </p:tgtEl>
                                        <p:attrNameLst>
                                          <p:attrName>ppt_x</p:attrName>
                                        </p:attrNameLst>
                                      </p:cBhvr>
                                      <p:tavLst>
                                        <p:tav tm="0">
                                          <p:val>
                                            <p:strVal val="#ppt_x"/>
                                          </p:val>
                                        </p:tav>
                                        <p:tav tm="100000">
                                          <p:val>
                                            <p:strVal val="#ppt_x"/>
                                          </p:val>
                                        </p:tav>
                                      </p:tavLst>
                                    </p:anim>
                                    <p:anim calcmode="lin" valueType="num">
                                      <p:cBhvr additive="base">
                                        <p:cTn id="51" dur="500" fill="hold"/>
                                        <p:tgtEl>
                                          <p:spTgt spid="104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39"/>
                                        </p:tgtEl>
                                        <p:attrNameLst>
                                          <p:attrName>style.visibility</p:attrName>
                                        </p:attrNameLst>
                                      </p:cBhvr>
                                      <p:to>
                                        <p:strVal val="visible"/>
                                      </p:to>
                                    </p:set>
                                    <p:anim calcmode="lin" valueType="num">
                                      <p:cBhvr additive="base">
                                        <p:cTn id="54" dur="500" fill="hold"/>
                                        <p:tgtEl>
                                          <p:spTgt spid="1039"/>
                                        </p:tgtEl>
                                        <p:attrNameLst>
                                          <p:attrName>ppt_x</p:attrName>
                                        </p:attrNameLst>
                                      </p:cBhvr>
                                      <p:tavLst>
                                        <p:tav tm="0">
                                          <p:val>
                                            <p:strVal val="#ppt_x"/>
                                          </p:val>
                                        </p:tav>
                                        <p:tav tm="100000">
                                          <p:val>
                                            <p:strVal val="#ppt_x"/>
                                          </p:val>
                                        </p:tav>
                                      </p:tavLst>
                                    </p:anim>
                                    <p:anim calcmode="lin" valueType="num">
                                      <p:cBhvr additive="base">
                                        <p:cTn id="55" dur="500" fill="hold"/>
                                        <p:tgtEl>
                                          <p:spTgt spid="103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46"/>
                                        </p:tgtEl>
                                        <p:attrNameLst>
                                          <p:attrName>style.visibility</p:attrName>
                                        </p:attrNameLst>
                                      </p:cBhvr>
                                      <p:to>
                                        <p:strVal val="visible"/>
                                      </p:to>
                                    </p:set>
                                    <p:anim calcmode="lin" valueType="num">
                                      <p:cBhvr additive="base">
                                        <p:cTn id="64" dur="500" fill="hold"/>
                                        <p:tgtEl>
                                          <p:spTgt spid="1046"/>
                                        </p:tgtEl>
                                        <p:attrNameLst>
                                          <p:attrName>ppt_x</p:attrName>
                                        </p:attrNameLst>
                                      </p:cBhvr>
                                      <p:tavLst>
                                        <p:tav tm="0">
                                          <p:val>
                                            <p:strVal val="#ppt_x"/>
                                          </p:val>
                                        </p:tav>
                                        <p:tav tm="100000">
                                          <p:val>
                                            <p:strVal val="#ppt_x"/>
                                          </p:val>
                                        </p:tav>
                                      </p:tavLst>
                                    </p:anim>
                                    <p:anim calcmode="lin" valueType="num">
                                      <p:cBhvr additive="base">
                                        <p:cTn id="65" dur="500" fill="hold"/>
                                        <p:tgtEl>
                                          <p:spTgt spid="104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040"/>
                                        </p:tgtEl>
                                        <p:attrNameLst>
                                          <p:attrName>style.visibility</p:attrName>
                                        </p:attrNameLst>
                                      </p:cBhvr>
                                      <p:to>
                                        <p:strVal val="visible"/>
                                      </p:to>
                                    </p:set>
                                    <p:anim calcmode="lin" valueType="num">
                                      <p:cBhvr additive="base">
                                        <p:cTn id="68" dur="500" fill="hold"/>
                                        <p:tgtEl>
                                          <p:spTgt spid="1040"/>
                                        </p:tgtEl>
                                        <p:attrNameLst>
                                          <p:attrName>ppt_x</p:attrName>
                                        </p:attrNameLst>
                                      </p:cBhvr>
                                      <p:tavLst>
                                        <p:tav tm="0">
                                          <p:val>
                                            <p:strVal val="#ppt_x"/>
                                          </p:val>
                                        </p:tav>
                                        <p:tav tm="100000">
                                          <p:val>
                                            <p:strVal val="#ppt_x"/>
                                          </p:val>
                                        </p:tav>
                                      </p:tavLst>
                                    </p:anim>
                                    <p:anim calcmode="lin" valueType="num">
                                      <p:cBhvr additive="base">
                                        <p:cTn id="69" dur="500" fill="hold"/>
                                        <p:tgtEl>
                                          <p:spTgt spid="104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047"/>
                                        </p:tgtEl>
                                        <p:attrNameLst>
                                          <p:attrName>style.visibility</p:attrName>
                                        </p:attrNameLst>
                                      </p:cBhvr>
                                      <p:to>
                                        <p:strVal val="visible"/>
                                      </p:to>
                                    </p:set>
                                    <p:anim calcmode="lin" valueType="num">
                                      <p:cBhvr additive="base">
                                        <p:cTn id="78" dur="500" fill="hold"/>
                                        <p:tgtEl>
                                          <p:spTgt spid="1047"/>
                                        </p:tgtEl>
                                        <p:attrNameLst>
                                          <p:attrName>ppt_x</p:attrName>
                                        </p:attrNameLst>
                                      </p:cBhvr>
                                      <p:tavLst>
                                        <p:tav tm="0">
                                          <p:val>
                                            <p:strVal val="#ppt_x"/>
                                          </p:val>
                                        </p:tav>
                                        <p:tav tm="100000">
                                          <p:val>
                                            <p:strVal val="#ppt_x"/>
                                          </p:val>
                                        </p:tav>
                                      </p:tavLst>
                                    </p:anim>
                                    <p:anim calcmode="lin" valueType="num">
                                      <p:cBhvr additive="base">
                                        <p:cTn id="79" dur="500" fill="hold"/>
                                        <p:tgtEl>
                                          <p:spTgt spid="104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41"/>
                                        </p:tgtEl>
                                        <p:attrNameLst>
                                          <p:attrName>style.visibility</p:attrName>
                                        </p:attrNameLst>
                                      </p:cBhvr>
                                      <p:to>
                                        <p:strVal val="visible"/>
                                      </p:to>
                                    </p:set>
                                    <p:anim calcmode="lin" valueType="num">
                                      <p:cBhvr additive="base">
                                        <p:cTn id="86" dur="500" fill="hold"/>
                                        <p:tgtEl>
                                          <p:spTgt spid="1041"/>
                                        </p:tgtEl>
                                        <p:attrNameLst>
                                          <p:attrName>ppt_x</p:attrName>
                                        </p:attrNameLst>
                                      </p:cBhvr>
                                      <p:tavLst>
                                        <p:tav tm="0">
                                          <p:val>
                                            <p:strVal val="#ppt_x"/>
                                          </p:val>
                                        </p:tav>
                                        <p:tav tm="100000">
                                          <p:val>
                                            <p:strVal val="#ppt_x"/>
                                          </p:val>
                                        </p:tav>
                                      </p:tavLst>
                                    </p:anim>
                                    <p:anim calcmode="lin" valueType="num">
                                      <p:cBhvr additive="base">
                                        <p:cTn id="87"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ppt_x"/>
                                          </p:val>
                                        </p:tav>
                                        <p:tav tm="100000">
                                          <p:val>
                                            <p:strVal val="#ppt_x"/>
                                          </p:val>
                                        </p:tav>
                                      </p:tavLst>
                                    </p:anim>
                                    <p:anim calcmode="lin" valueType="num">
                                      <p:cBhvr additive="base">
                                        <p:cTn id="93" dur="500" fill="hold"/>
                                        <p:tgtEl>
                                          <p:spTgt spid="2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042"/>
                                        </p:tgtEl>
                                        <p:attrNameLst>
                                          <p:attrName>style.visibility</p:attrName>
                                        </p:attrNameLst>
                                      </p:cBhvr>
                                      <p:to>
                                        <p:strVal val="visible"/>
                                      </p:to>
                                    </p:set>
                                    <p:anim calcmode="lin" valueType="num">
                                      <p:cBhvr additive="base">
                                        <p:cTn id="96" dur="500" fill="hold"/>
                                        <p:tgtEl>
                                          <p:spTgt spid="1042"/>
                                        </p:tgtEl>
                                        <p:attrNameLst>
                                          <p:attrName>ppt_x</p:attrName>
                                        </p:attrNameLst>
                                      </p:cBhvr>
                                      <p:tavLst>
                                        <p:tav tm="0">
                                          <p:val>
                                            <p:strVal val="#ppt_x"/>
                                          </p:val>
                                        </p:tav>
                                        <p:tav tm="100000">
                                          <p:val>
                                            <p:strVal val="#ppt_x"/>
                                          </p:val>
                                        </p:tav>
                                      </p:tavLst>
                                    </p:anim>
                                    <p:anim calcmode="lin" valueType="num">
                                      <p:cBhvr additive="base">
                                        <p:cTn id="97" dur="500" fill="hold"/>
                                        <p:tgtEl>
                                          <p:spTgt spid="104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045"/>
                                        </p:tgtEl>
                                        <p:attrNameLst>
                                          <p:attrName>style.visibility</p:attrName>
                                        </p:attrNameLst>
                                      </p:cBhvr>
                                      <p:to>
                                        <p:strVal val="visible"/>
                                      </p:to>
                                    </p:set>
                                    <p:anim calcmode="lin" valueType="num">
                                      <p:cBhvr additive="base">
                                        <p:cTn id="100" dur="500" fill="hold"/>
                                        <p:tgtEl>
                                          <p:spTgt spid="1045"/>
                                        </p:tgtEl>
                                        <p:attrNameLst>
                                          <p:attrName>ppt_x</p:attrName>
                                        </p:attrNameLst>
                                      </p:cBhvr>
                                      <p:tavLst>
                                        <p:tav tm="0">
                                          <p:val>
                                            <p:strVal val="#ppt_x"/>
                                          </p:val>
                                        </p:tav>
                                        <p:tav tm="100000">
                                          <p:val>
                                            <p:strVal val="#ppt_x"/>
                                          </p:val>
                                        </p:tav>
                                      </p:tavLst>
                                    </p:anim>
                                    <p:anim calcmode="lin" valueType="num">
                                      <p:cBhvr additive="base">
                                        <p:cTn id="101" dur="500" fill="hold"/>
                                        <p:tgtEl>
                                          <p:spTgt spid="1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p:bldP spid="4" grpId="0"/>
      <p:bldP spid="1034" grpId="0" animBg="1"/>
      <p:bldP spid="1035" grpId="0" animBg="1"/>
      <p:bldP spid="1036" grpId="0" animBg="1"/>
      <p:bldP spid="1037" grpId="0" animBg="1"/>
      <p:bldP spid="1039" grpId="0" animBg="1"/>
      <p:bldP spid="1040" grpId="0" animBg="1"/>
      <p:bldP spid="1041" grpId="0" animBg="1"/>
      <p:bldP spid="1042" grpId="0" animBg="1"/>
      <p:bldP spid="1044" grpId="0" animBg="1"/>
      <p:bldP spid="1045" grpId="0" animBg="1"/>
      <p:bldP spid="1046" grpId="0" animBg="1"/>
      <p:bldP spid="1047" grpId="0" animBg="1"/>
      <p:bldP spid="9" grpId="0"/>
      <p:bldP spid="22" grpId="0"/>
      <p:bldP spid="23" grpId="0"/>
      <p:bldP spid="24" grpId="0"/>
      <p:bldP spid="2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5481447"/>
              </p:ext>
            </p:extLst>
          </p:nvPr>
        </p:nvGraphicFramePr>
        <p:xfrm>
          <a:off x="1584551" y="1358612"/>
          <a:ext cx="9014003" cy="467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823FC32C-4C40-41A3-9B25-A3AC4BA59772}"/>
              </a:ext>
            </a:extLst>
          </p:cNvPr>
          <p:cNvSpPr/>
          <p:nvPr/>
        </p:nvSpPr>
        <p:spPr>
          <a:xfrm>
            <a:off x="4222298" y="451661"/>
            <a:ext cx="5139805"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Proposed Flagship Initiatives </a:t>
            </a:r>
            <a:endParaRPr lang="en-US" sz="320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CCC07ECE-ADDF-464E-8931-C879CD86B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Tree>
    <p:extLst>
      <p:ext uri="{BB962C8B-B14F-4D97-AF65-F5344CB8AC3E}">
        <p14:creationId xmlns:p14="http://schemas.microsoft.com/office/powerpoint/2010/main" val="606478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547951" y="77974"/>
            <a:ext cx="1639966" cy="944962"/>
          </a:xfrm>
          <a:prstGeom prst="rect">
            <a:avLst/>
          </a:prstGeom>
        </p:spPr>
      </p:pic>
      <p:sp>
        <p:nvSpPr>
          <p:cNvPr id="10" name="Rectangle 9"/>
          <p:cNvSpPr/>
          <p:nvPr/>
        </p:nvSpPr>
        <p:spPr>
          <a:xfrm>
            <a:off x="1554973" y="75650"/>
            <a:ext cx="2654157" cy="678235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C183D7F6-B498-43B3-948B-1728B52AA6E4}">
                <adec:decorative xmlns:adec="http://schemas.microsoft.com/office/drawing/2017/decorative" val="1"/>
              </a:ext>
            </a:extLst>
          </p:cNvPr>
          <p:cNvSpPr>
            <a:spLocks noChangeArrowheads="1"/>
          </p:cNvSpPr>
          <p:nvPr/>
        </p:nvSpPr>
        <p:spPr bwMode="auto">
          <a:xfrm>
            <a:off x="2117913" y="726823"/>
            <a:ext cx="477501" cy="6080014"/>
          </a:xfrm>
          <a:prstGeom prst="rect">
            <a:avLst/>
          </a:prstGeom>
          <a:solidFill>
            <a:schemeClr val="tx2">
              <a:lumMod val="60000"/>
              <a:lumOff val="40000"/>
            </a:schemeClr>
          </a:solidFill>
          <a:ln>
            <a:noFill/>
          </a:ln>
          <a:effectLst>
            <a:outerShdw blurRad="50800" dist="38100" dir="18900000" algn="bl" rotWithShape="0">
              <a:prstClr val="black">
                <a:alpha val="40000"/>
              </a:prstClr>
            </a:outerShdw>
          </a:effectLst>
        </p:spPr>
        <p:txBody>
          <a:bodyPr vert="vert"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 Surveys</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C183D7F6-B498-43B3-948B-1728B52AA6E4}">
                <adec:decorative xmlns:adec="http://schemas.microsoft.com/office/drawing/2017/decorative" val="1"/>
              </a:ext>
            </a:extLst>
          </p:cNvPr>
          <p:cNvSpPr>
            <a:spLocks noChangeArrowheads="1"/>
          </p:cNvSpPr>
          <p:nvPr/>
        </p:nvSpPr>
        <p:spPr bwMode="auto">
          <a:xfrm>
            <a:off x="2640906" y="715672"/>
            <a:ext cx="559039" cy="6091164"/>
          </a:xfrm>
          <a:prstGeom prst="rect">
            <a:avLst/>
          </a:prstGeom>
          <a:solidFill>
            <a:schemeClr val="accent2">
              <a:lumMod val="75000"/>
            </a:schemeClr>
          </a:solidFill>
          <a:ln>
            <a:noFill/>
          </a:ln>
          <a:effectLst>
            <a:outerShdw blurRad="50800" dist="38100" dir="18900000" algn="bl" rotWithShape="0">
              <a:prstClr val="black">
                <a:alpha val="40000"/>
              </a:prstClr>
            </a:outerShdw>
          </a:effectLst>
        </p:spPr>
        <p:txBody>
          <a:bodyPr vert="vert"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 Censuses</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C183D7F6-B498-43B3-948B-1728B52AA6E4}">
                <adec:decorative xmlns:adec="http://schemas.microsoft.com/office/drawing/2017/decorative" val="1"/>
              </a:ext>
            </a:extLst>
          </p:cNvPr>
          <p:cNvSpPr>
            <a:spLocks noChangeArrowheads="1"/>
          </p:cNvSpPr>
          <p:nvPr/>
        </p:nvSpPr>
        <p:spPr bwMode="auto">
          <a:xfrm>
            <a:off x="1598444" y="726823"/>
            <a:ext cx="489377" cy="6080013"/>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txBody>
          <a:bodyPr vert="vert"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 Admin</a:t>
            </a:r>
            <a:r>
              <a:rPr kumimoji="0" lang="en-US" sz="1600" b="1" i="0" u="none" strike="noStrike" kern="1200" cap="none" spc="0" normalizeH="0" baseline="0" noProof="0" dirty="0">
                <a:ln>
                  <a:noFill/>
                </a:ln>
                <a:solidFill>
                  <a:prstClr val="white"/>
                </a:solidFill>
                <a:effectLst/>
                <a:uLnTx/>
                <a:uFillTx/>
                <a:latin typeface="Calibri"/>
                <a:ea typeface="+mn-ea"/>
                <a:cs typeface="+mn-cs"/>
              </a:rPr>
              <a:t> </a:t>
            </a:r>
            <a:r>
              <a:rPr kumimoji="0" lang="en-US" sz="1400" b="1" i="0" u="none" strike="noStrike" kern="1200" cap="none" spc="0" normalizeH="0" baseline="0" noProof="0" dirty="0">
                <a:ln>
                  <a:noFill/>
                </a:ln>
                <a:solidFill>
                  <a:prstClr val="white"/>
                </a:solidFill>
                <a:effectLst/>
                <a:uLnTx/>
                <a:uFillTx/>
                <a:latin typeface="Calibri"/>
                <a:ea typeface="+mn-ea"/>
                <a:cs typeface="+mn-cs"/>
              </a:rPr>
              <a:t>data</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C183D7F6-B498-43B3-948B-1728B52AA6E4}">
                <adec:decorative xmlns:adec="http://schemas.microsoft.com/office/drawing/2017/decorative" val="1"/>
              </a:ext>
            </a:extLst>
          </p:cNvPr>
          <p:cNvSpPr>
            <a:spLocks noChangeArrowheads="1"/>
          </p:cNvSpPr>
          <p:nvPr/>
        </p:nvSpPr>
        <p:spPr bwMode="auto">
          <a:xfrm>
            <a:off x="3142042" y="706244"/>
            <a:ext cx="474325" cy="6100592"/>
          </a:xfrm>
          <a:prstGeom prst="rect">
            <a:avLst/>
          </a:prstGeom>
          <a:solidFill>
            <a:schemeClr val="accent4">
              <a:lumMod val="75000"/>
            </a:schemeClr>
          </a:solidFill>
          <a:ln>
            <a:noFill/>
          </a:ln>
          <a:effectLst>
            <a:outerShdw blurRad="50800" dist="38100" dir="18900000" algn="bl" rotWithShape="0">
              <a:prstClr val="black">
                <a:alpha val="40000"/>
              </a:prstClr>
            </a:outerShdw>
          </a:effectLst>
        </p:spPr>
        <p:txBody>
          <a:bodyPr vert="vert"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 Other</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 sources</a:t>
            </a:r>
          </a:p>
        </p:txBody>
      </p:sp>
      <p:sp>
        <p:nvSpPr>
          <p:cNvPr id="6" name="Rectangle 5"/>
          <p:cNvSpPr/>
          <p:nvPr/>
        </p:nvSpPr>
        <p:spPr>
          <a:xfrm>
            <a:off x="1613769" y="1905002"/>
            <a:ext cx="2025048" cy="766178"/>
          </a:xfrm>
          <a:prstGeom prst="rect">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Ministries </a:t>
            </a: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583320" y="3940701"/>
            <a:ext cx="2006605" cy="570169"/>
          </a:xfrm>
          <a:prstGeom prst="rect">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Central</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Banks</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1593811" y="2984493"/>
            <a:ext cx="2026847" cy="652457"/>
          </a:xfrm>
          <a:prstGeom prst="rect">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NSOs</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rot="5400000">
            <a:off x="883085" y="3566012"/>
            <a:ext cx="6091167" cy="390489"/>
          </a:xfrm>
          <a:prstGeom prst="rect">
            <a:avLst/>
          </a:prstGeom>
          <a:solidFill>
            <a:schemeClr val="accent1">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National Statistical System</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598444" y="234012"/>
            <a:ext cx="245562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DATA COLLECTION</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5" name="Group 64"/>
          <p:cNvGrpSpPr/>
          <p:nvPr/>
        </p:nvGrpSpPr>
        <p:grpSpPr>
          <a:xfrm>
            <a:off x="4544272" y="47323"/>
            <a:ext cx="1973981" cy="5775391"/>
            <a:chOff x="3005616" y="-153230"/>
            <a:chExt cx="1868141" cy="5775391"/>
          </a:xfrm>
        </p:grpSpPr>
        <p:sp>
          <p:nvSpPr>
            <p:cNvPr id="13" name="Rectangle 12"/>
            <p:cNvSpPr/>
            <p:nvPr/>
          </p:nvSpPr>
          <p:spPr>
            <a:xfrm>
              <a:off x="3005616" y="-108656"/>
              <a:ext cx="1853162" cy="5730817"/>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3005616" y="-153230"/>
              <a:ext cx="186814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DATA </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PROCESSING</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rot="5400000">
              <a:off x="2816896" y="2453505"/>
              <a:ext cx="1014289" cy="380999"/>
            </a:xfrm>
            <a:prstGeom prst="rect">
              <a:avLst/>
            </a:prstGeom>
            <a:solidFill>
              <a:srgbClr val="CCE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Calibri"/>
                  <a:ea typeface="+mn-ea"/>
                  <a:cs typeface="+mn-cs"/>
                </a:rPr>
                <a:t> </a:t>
              </a:r>
              <a:br>
                <a:rPr kumimoji="0" lang="en-US" sz="1100" b="0" i="0" u="none" strike="noStrike" kern="1200" cap="none" spc="0" normalizeH="0" baseline="0" noProof="0" dirty="0">
                  <a:ln>
                    <a:noFill/>
                  </a:ln>
                  <a:solidFill>
                    <a:srgbClr val="1F497D"/>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Regional</a:t>
              </a:r>
              <a:r>
                <a:rPr kumimoji="0" lang="en-US" sz="1100" b="0" i="0" u="none" strike="noStrike" kern="1200" cap="none" spc="0" normalizeH="0" baseline="0" noProof="0" dirty="0">
                  <a:ln>
                    <a:noFill/>
                  </a:ln>
                  <a:solidFill>
                    <a:srgbClr val="1F497D"/>
                  </a:solidFill>
                  <a:effectLst/>
                  <a:uLnTx/>
                  <a:uFillTx/>
                  <a:latin typeface="Calibri"/>
                  <a:ea typeface="+mn-ea"/>
                  <a:cs typeface="+mn-cs"/>
                </a:rPr>
                <a:t> </a:t>
              </a:r>
              <a:r>
                <a:rPr kumimoji="0" lang="en-US" sz="1100" b="1" i="0" u="none" strike="noStrike" kern="1200" cap="none" spc="0" normalizeH="0" baseline="0" noProof="0" dirty="0">
                  <a:ln>
                    <a:noFill/>
                  </a:ln>
                  <a:solidFill>
                    <a:prstClr val="black"/>
                  </a:solidFill>
                  <a:effectLst/>
                  <a:uLnTx/>
                  <a:uFillTx/>
                  <a:latin typeface="Calibri"/>
                  <a:ea typeface="+mn-ea"/>
                  <a:cs typeface="+mn-cs"/>
                </a:rPr>
                <a:t>aggregates</a:t>
              </a:r>
              <a:r>
                <a:rPr kumimoji="0" lang="en-US" sz="1100" b="0"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 </a:t>
              </a: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7" name="Rectangle 16"/>
            <p:cNvSpPr/>
            <p:nvPr/>
          </p:nvSpPr>
          <p:spPr>
            <a:xfrm rot="5400000">
              <a:off x="2667989" y="3676253"/>
              <a:ext cx="1312102" cy="381000"/>
            </a:xfrm>
            <a:prstGeom prst="rect">
              <a:avLst/>
            </a:prstGeom>
            <a:solidFill>
              <a:srgbClr val="E4D2F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F497D"/>
                  </a:solidFill>
                  <a:effectLst/>
                  <a:uLnTx/>
                  <a:uFillTx/>
                  <a:latin typeface="Calibri"/>
                  <a:ea typeface="+mn-ea"/>
                  <a:cs typeface="+mn-cs"/>
                </a:rPr>
              </a:br>
              <a:r>
                <a:rPr kumimoji="0" lang="en-US" sz="1100" b="1" i="0" u="none" strike="noStrike" kern="1200" cap="none" spc="0" normalizeH="0" baseline="0" noProof="0" dirty="0">
                  <a:ln>
                    <a:noFill/>
                  </a:ln>
                  <a:solidFill>
                    <a:prstClr val="black"/>
                  </a:solidFill>
                  <a:effectLst/>
                  <a:uLnTx/>
                  <a:uFillTx/>
                  <a:latin typeface="Calibri"/>
                  <a:ea typeface="+mn-ea"/>
                  <a:cs typeface="+mn-cs"/>
                </a:rPr>
                <a:t>Harmonization</a:t>
              </a:r>
              <a:r>
                <a:rPr kumimoji="0" lang="en-US" sz="1100" b="0" i="0" u="none" strike="noStrike" kern="1200" cap="none" spc="0" normalizeH="0" baseline="0" noProof="0" dirty="0">
                  <a:ln>
                    <a:noFill/>
                  </a:ln>
                  <a:solidFill>
                    <a:srgbClr val="1F497D"/>
                  </a:solidFill>
                  <a:effectLst/>
                  <a:uLnTx/>
                  <a:uFillTx/>
                  <a:latin typeface="Calibri"/>
                  <a:ea typeface="+mn-ea"/>
                  <a:cs typeface="+mn-cs"/>
                </a:rPr>
                <a:t> </a:t>
              </a:r>
              <a:br>
                <a:rPr kumimoji="0" lang="en-US" sz="1100" b="0" i="0" u="none" strike="noStrike" kern="1200" cap="none" spc="0" normalizeH="0" baseline="0" noProof="0" dirty="0">
                  <a:ln>
                    <a:noFill/>
                  </a:ln>
                  <a:solidFill>
                    <a:srgbClr val="1F497D"/>
                  </a:solidFill>
                  <a:effectLst/>
                  <a:uLnTx/>
                  <a:uFillTx/>
                  <a:latin typeface="Calibri"/>
                  <a:ea typeface="+mn-ea"/>
                  <a:cs typeface="+mn-cs"/>
                </a:rPr>
              </a:br>
              <a:r>
                <a:rPr kumimoji="0" lang="en-US" sz="1100" b="0"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 </a:t>
              </a: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8" name="Rectangle 17"/>
            <p:cNvSpPr/>
            <p:nvPr/>
          </p:nvSpPr>
          <p:spPr>
            <a:xfrm>
              <a:off x="3109545" y="5125335"/>
              <a:ext cx="1642096" cy="389113"/>
            </a:xfrm>
            <a:prstGeom prst="rect">
              <a:avLst/>
            </a:prstGeom>
            <a:solidFill>
              <a:schemeClr val="accent6">
                <a:lumMod val="20000"/>
                <a:lumOff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Methodologies, concepts and metadata </a:t>
              </a:r>
            </a:p>
          </p:txBody>
        </p:sp>
        <p:sp>
          <p:nvSpPr>
            <p:cNvPr id="19" name="Rectangle 18"/>
            <p:cNvSpPr/>
            <p:nvPr/>
          </p:nvSpPr>
          <p:spPr>
            <a:xfrm>
              <a:off x="3109544" y="4676248"/>
              <a:ext cx="1605243" cy="389708"/>
            </a:xfrm>
            <a:prstGeom prst="rect">
              <a:avLst/>
            </a:prstGeom>
            <a:solidFill>
              <a:srgbClr val="FFC5C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Other data sources</a:t>
              </a: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0469" y="2950691"/>
              <a:ext cx="378883" cy="1605439"/>
            </a:xfrm>
            <a:prstGeom prst="rect">
              <a:avLst/>
            </a:prstGeom>
          </p:spPr>
        </p:pic>
        <p:sp>
          <p:nvSpPr>
            <p:cNvPr id="36" name="Rectangle 35"/>
            <p:cNvSpPr/>
            <p:nvPr/>
          </p:nvSpPr>
          <p:spPr>
            <a:xfrm>
              <a:off x="3747295" y="2555699"/>
              <a:ext cx="780069" cy="424732"/>
            </a:xfrm>
            <a:prstGeom prst="rect">
              <a:avLst/>
            </a:prstGeom>
          </p:spPr>
          <p:txBody>
            <a:bodyPr wrap="none">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Custodian</a:t>
              </a:r>
              <a:br>
                <a:rPr kumimoji="0" lang="en-US" sz="1200" b="1" i="0" u="none" strike="noStrike" kern="1200" cap="none" spc="0" normalizeH="0" baseline="0" noProof="0" dirty="0">
                  <a:ln>
                    <a:noFill/>
                  </a:ln>
                  <a:solidFill>
                    <a:prstClr val="black"/>
                  </a:solidFill>
                  <a:effectLst/>
                  <a:uLnTx/>
                  <a:uFillTx/>
                  <a:latin typeface="Calibri"/>
                  <a:ea typeface="+mn-ea"/>
                  <a:cs typeface="+mn-cs"/>
                </a:rPr>
              </a:br>
              <a:r>
                <a:rPr kumimoji="0" lang="en-US" sz="1200" b="1" i="0" u="none" strike="noStrike" kern="1200" cap="none" spc="0" normalizeH="0" baseline="0" noProof="0" dirty="0">
                  <a:ln>
                    <a:noFill/>
                  </a:ln>
                  <a:solidFill>
                    <a:prstClr val="black"/>
                  </a:solidFill>
                  <a:effectLst/>
                  <a:uLnTx/>
                  <a:uFillTx/>
                  <a:latin typeface="Calibri"/>
                  <a:ea typeface="+mn-ea"/>
                  <a:cs typeface="+mn-cs"/>
                </a:rPr>
                <a:t>Agencies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7" name="Group 66"/>
          <p:cNvGrpSpPr/>
          <p:nvPr/>
        </p:nvGrpSpPr>
        <p:grpSpPr>
          <a:xfrm>
            <a:off x="6519022" y="43428"/>
            <a:ext cx="4809886" cy="6660509"/>
            <a:chOff x="4995022" y="62281"/>
            <a:chExt cx="4809886" cy="6660509"/>
          </a:xfrm>
        </p:grpSpPr>
        <p:grpSp>
          <p:nvGrpSpPr>
            <p:cNvPr id="66" name="Group 65"/>
            <p:cNvGrpSpPr/>
            <p:nvPr/>
          </p:nvGrpSpPr>
          <p:grpSpPr>
            <a:xfrm>
              <a:off x="4995022" y="62281"/>
              <a:ext cx="4809886" cy="6660509"/>
              <a:chOff x="5199290" y="97956"/>
              <a:chExt cx="4809886" cy="6660509"/>
            </a:xfrm>
          </p:grpSpPr>
          <p:sp>
            <p:nvSpPr>
              <p:cNvPr id="40" name="Rectangle 39"/>
              <p:cNvSpPr/>
              <p:nvPr/>
            </p:nvSpPr>
            <p:spPr>
              <a:xfrm>
                <a:off x="5325874" y="127573"/>
                <a:ext cx="4022393" cy="6630892"/>
              </a:xfrm>
              <a:prstGeom prst="rect">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Picture 2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7611" y="3637916"/>
                <a:ext cx="1600200" cy="958075"/>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6259" y="3820694"/>
                <a:ext cx="1106583" cy="1450853"/>
              </a:xfrm>
              <a:prstGeom prst="rect">
                <a:avLst/>
              </a:prstGeom>
            </p:spPr>
          </p:pic>
          <p:grpSp>
            <p:nvGrpSpPr>
              <p:cNvPr id="53" name="Group 52"/>
              <p:cNvGrpSpPr/>
              <p:nvPr/>
            </p:nvGrpSpPr>
            <p:grpSpPr>
              <a:xfrm>
                <a:off x="6377037" y="5945854"/>
                <a:ext cx="638350" cy="789797"/>
                <a:chOff x="5768592" y="6180174"/>
                <a:chExt cx="638350" cy="789797"/>
              </a:xfrm>
            </p:grpSpPr>
            <p:pic>
              <p:nvPicPr>
                <p:cNvPr id="30" name="Picture 29"/>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68592" y="6243483"/>
                  <a:ext cx="638350" cy="726488"/>
                </a:xfrm>
                <a:prstGeom prst="rect">
                  <a:avLst/>
                </a:prstGeom>
                <a:noFill/>
              </p:spPr>
            </p:pic>
            <p:sp>
              <p:nvSpPr>
                <p:cNvPr id="33" name="TextBox 32"/>
                <p:cNvSpPr txBox="1"/>
                <p:nvPr/>
              </p:nvSpPr>
              <p:spPr>
                <a:xfrm>
                  <a:off x="5795034" y="6180174"/>
                  <a:ext cx="6104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IPRT</a:t>
                  </a:r>
                </a:p>
              </p:txBody>
            </p:sp>
          </p:grpSp>
          <p:grpSp>
            <p:nvGrpSpPr>
              <p:cNvPr id="54" name="Group 53"/>
              <p:cNvGrpSpPr/>
              <p:nvPr/>
            </p:nvGrpSpPr>
            <p:grpSpPr>
              <a:xfrm>
                <a:off x="5313396" y="5179796"/>
                <a:ext cx="806209" cy="1104279"/>
                <a:chOff x="4531331" y="5302083"/>
                <a:chExt cx="806209" cy="1104279"/>
              </a:xfrm>
            </p:grpSpPr>
            <p:pic>
              <p:nvPicPr>
                <p:cNvPr id="32" name="Picture 31"/>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86209" y="5816933"/>
                  <a:ext cx="589429" cy="589429"/>
                </a:xfrm>
                <a:prstGeom prst="rect">
                  <a:avLst/>
                </a:prstGeom>
                <a:noFill/>
              </p:spPr>
            </p:pic>
            <p:sp>
              <p:nvSpPr>
                <p:cNvPr id="34" name="TextBox 33"/>
                <p:cNvSpPr txBox="1"/>
                <p:nvPr/>
              </p:nvSpPr>
              <p:spPr>
                <a:xfrm>
                  <a:off x="4531331" y="5302083"/>
                  <a:ext cx="806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064A2">
                          <a:lumMod val="75000"/>
                        </a:srgbClr>
                      </a:solidFill>
                      <a:effectLst/>
                      <a:uLnTx/>
                      <a:uFillTx/>
                      <a:latin typeface="Calibri"/>
                      <a:ea typeface="+mn-ea"/>
                      <a:cs typeface="+mn-cs"/>
                    </a:rPr>
                    <a:t>SDGC/A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064A2">
                          <a:lumMod val="75000"/>
                        </a:srgbClr>
                      </a:solidFill>
                      <a:effectLst/>
                      <a:uLnTx/>
                      <a:uFillTx/>
                      <a:latin typeface="Calibri"/>
                      <a:ea typeface="+mn-ea"/>
                      <a:cs typeface="+mn-cs"/>
                    </a:rPr>
                    <a:t>Data</a:t>
                  </a:r>
                </a:p>
              </p:txBody>
            </p:sp>
          </p:grpSp>
          <p:pic>
            <p:nvPicPr>
              <p:cNvPr id="37" name="Graphic 40">
                <a:extLst>
                  <a:ext uri="{FF2B5EF4-FFF2-40B4-BE49-F238E27FC236}">
                    <a16:creationId xmlns:a16="http://schemas.microsoft.com/office/drawing/2014/main" id="{16D80EF2-773D-4252-8D41-3B1CF1A9DF60}"/>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3980" t="13971" r="4094" b="33334"/>
              <a:stretch/>
            </p:blipFill>
            <p:spPr>
              <a:xfrm>
                <a:off x="6437998" y="2636445"/>
                <a:ext cx="1447800" cy="728805"/>
              </a:xfrm>
              <a:prstGeom prst="rect">
                <a:avLst/>
              </a:prstGeom>
            </p:spPr>
          </p:pic>
          <p:sp>
            <p:nvSpPr>
              <p:cNvPr id="38" name="Rectangle 37"/>
              <p:cNvSpPr/>
              <p:nvPr/>
            </p:nvSpPr>
            <p:spPr>
              <a:xfrm>
                <a:off x="6476543" y="2691912"/>
                <a:ext cx="138204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SDG data </a:t>
                </a:r>
                <a:b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access </a:t>
                </a: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via the web</a:t>
                </a: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Rectangle 38"/>
              <p:cNvSpPr/>
              <p:nvPr/>
            </p:nvSpPr>
            <p:spPr>
              <a:xfrm>
                <a:off x="5199290" y="97956"/>
                <a:ext cx="422892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DATA DISSEMINAITON –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“Gateway”</a:t>
                </a:r>
                <a:endPar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nvGrpSpPr>
              <p:cNvPr id="52" name="Group 51"/>
              <p:cNvGrpSpPr/>
              <p:nvPr/>
            </p:nvGrpSpPr>
            <p:grpSpPr>
              <a:xfrm>
                <a:off x="5377611" y="3258847"/>
                <a:ext cx="1647235" cy="1631082"/>
                <a:chOff x="5377611" y="3258847"/>
                <a:chExt cx="1647235" cy="1631082"/>
              </a:xfrm>
            </p:grpSpPr>
            <p:pic>
              <p:nvPicPr>
                <p:cNvPr id="21" name="Picture 20">
                  <a:extLst>
                    <a:ext uri="{FF2B5EF4-FFF2-40B4-BE49-F238E27FC236}">
                      <a16:creationId xmlns:a16="http://schemas.microsoft.com/office/drawing/2014/main" id="{76C5BACF-1FFA-4218-836B-8A4F7963085F}"/>
                    </a:ext>
                  </a:extLst>
                </p:cNvPr>
                <p:cNvPicPr>
                  <a:picLocks noChangeAspect="1"/>
                </p:cNvPicPr>
                <p:nvPr/>
              </p:nvPicPr>
              <p:blipFill>
                <a:blip r:embed="rId10"/>
                <a:stretch>
                  <a:fillRect/>
                </a:stretch>
              </p:blipFill>
              <p:spPr>
                <a:xfrm>
                  <a:off x="5395021" y="3258847"/>
                  <a:ext cx="1629825" cy="1631082"/>
                </a:xfrm>
                <a:prstGeom prst="rect">
                  <a:avLst/>
                </a:prstGeom>
              </p:spPr>
            </p:pic>
            <p:sp>
              <p:nvSpPr>
                <p:cNvPr id="41" name="TextBox 40"/>
                <p:cNvSpPr txBox="1"/>
                <p:nvPr/>
              </p:nvSpPr>
              <p:spPr>
                <a:xfrm>
                  <a:off x="5377611" y="3562018"/>
                  <a:ext cx="1629036"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UNSD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Global SDG Indicators Database</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47" name="Picture 46">
                <a:extLst>
                  <a:ext uri="{FF2B5EF4-FFF2-40B4-BE49-F238E27FC236}">
                    <a16:creationId xmlns:a16="http://schemas.microsoft.com/office/drawing/2014/main" id="{CA60C59A-28DE-4876-B84D-AEA9DE8A7EBE}"/>
                  </a:ext>
                </a:extLst>
              </p:cNvPr>
              <p:cNvPicPr>
                <a:picLocks noChangeAspect="1"/>
              </p:cNvPicPr>
              <p:nvPr/>
            </p:nvPicPr>
            <p:blipFill>
              <a:blip r:embed="rId11"/>
              <a:stretch>
                <a:fillRect/>
              </a:stretch>
            </p:blipFill>
            <p:spPr>
              <a:xfrm>
                <a:off x="7332450" y="1124391"/>
                <a:ext cx="285272" cy="376014"/>
              </a:xfrm>
              <a:prstGeom prst="rect">
                <a:avLst/>
              </a:prstGeom>
            </p:spPr>
          </p:pic>
          <p:pic>
            <p:nvPicPr>
              <p:cNvPr id="48" name="Graphic 67">
                <a:extLst>
                  <a:ext uri="{FF2B5EF4-FFF2-40B4-BE49-F238E27FC236}">
                    <a16:creationId xmlns:a16="http://schemas.microsoft.com/office/drawing/2014/main" id="{C1A08006-8A37-42C4-A25F-F12C858179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1687" y="712384"/>
                <a:ext cx="283005" cy="377339"/>
              </a:xfrm>
              <a:prstGeom prst="rect">
                <a:avLst/>
              </a:prstGeom>
            </p:spPr>
          </p:pic>
          <p:pic>
            <p:nvPicPr>
              <p:cNvPr id="49" name="Graphic 70">
                <a:extLst>
                  <a:ext uri="{FF2B5EF4-FFF2-40B4-BE49-F238E27FC236}">
                    <a16:creationId xmlns:a16="http://schemas.microsoft.com/office/drawing/2014/main" id="{3F8EA3BD-AD72-4E67-9004-9BCE98CF54D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b="57294"/>
              <a:stretch/>
            </p:blipFill>
            <p:spPr>
              <a:xfrm>
                <a:off x="7392569" y="2034868"/>
                <a:ext cx="281647" cy="392911"/>
              </a:xfrm>
              <a:prstGeom prst="rect">
                <a:avLst/>
              </a:prstGeom>
            </p:spPr>
          </p:pic>
          <p:pic>
            <p:nvPicPr>
              <p:cNvPr id="50" name="Graphic 164">
                <a:extLst>
                  <a:ext uri="{FF2B5EF4-FFF2-40B4-BE49-F238E27FC236}">
                    <a16:creationId xmlns:a16="http://schemas.microsoft.com/office/drawing/2014/main" id="{60CF90F7-7B3B-4393-AAF2-01959400E5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86678" y="1462332"/>
                <a:ext cx="280954" cy="374606"/>
              </a:xfrm>
              <a:prstGeom prst="rect">
                <a:avLst/>
              </a:prstGeom>
            </p:spPr>
          </p:pic>
          <p:sp>
            <p:nvSpPr>
              <p:cNvPr id="56" name="Rectangle 55"/>
              <p:cNvSpPr/>
              <p:nvPr/>
            </p:nvSpPr>
            <p:spPr>
              <a:xfrm>
                <a:off x="7575896" y="1070504"/>
                <a:ext cx="60339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a:t>
                </a:r>
                <a:b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57" name="Rectangle 56"/>
              <p:cNvSpPr/>
              <p:nvPr/>
            </p:nvSpPr>
            <p:spPr>
              <a:xfrm>
                <a:off x="8284541" y="643177"/>
                <a:ext cx="737033"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a:t>
                </a:r>
                <a:b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tracking progress</a:t>
                </a:r>
              </a:p>
            </p:txBody>
          </p:sp>
          <p:sp>
            <p:nvSpPr>
              <p:cNvPr id="58" name="Rectangle 57"/>
              <p:cNvSpPr/>
              <p:nvPr/>
            </p:nvSpPr>
            <p:spPr>
              <a:xfrm>
                <a:off x="7689195" y="1950355"/>
                <a:ext cx="131740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data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availability</a:t>
                </a:r>
                <a:b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61" name="Rounded Rectangle 60">
                <a:extLst>
                  <a:ext uri="{FF2B5EF4-FFF2-40B4-BE49-F238E27FC236}">
                    <a16:creationId xmlns:a16="http://schemas.microsoft.com/office/drawing/2014/main" id="{DD42A2E8-4BD8-4AD2-8568-0BD1E651A8C8}"/>
                  </a:ext>
                </a:extLst>
              </p:cNvPr>
              <p:cNvSpPr/>
              <p:nvPr/>
            </p:nvSpPr>
            <p:spPr>
              <a:xfrm>
                <a:off x="7717374" y="5531121"/>
                <a:ext cx="1599922" cy="113886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2" name="Graphic 166">
                <a:extLst>
                  <a:ext uri="{FF2B5EF4-FFF2-40B4-BE49-F238E27FC236}">
                    <a16:creationId xmlns:a16="http://schemas.microsoft.com/office/drawing/2014/main" id="{B5BAE035-F589-4171-BBEC-A85546B65021}"/>
                  </a:ext>
                </a:extLst>
              </p:cNvPr>
              <p:cNvPicPr>
                <a:picLocks noChangeAspect="1"/>
              </p:cNvPicPr>
              <p:nvPr/>
            </p:nvPicPr>
            <p:blipFill>
              <a:blip r:embed="rId18">
                <a:biLevel thresh="25000"/>
                <a:extLst>
                  <a:ext uri="{96DAC541-7B7A-43D3-8B79-37D633B846F1}">
                    <asvg:svgBlip xmlns:asvg="http://schemas.microsoft.com/office/drawing/2016/SVG/main" r:embed="rId19"/>
                  </a:ext>
                </a:extLst>
              </a:blip>
              <a:stretch>
                <a:fillRect/>
              </a:stretch>
            </p:blipFill>
            <p:spPr>
              <a:xfrm>
                <a:off x="7833945" y="5568036"/>
                <a:ext cx="247776" cy="290353"/>
              </a:xfrm>
              <a:prstGeom prst="rect">
                <a:avLst/>
              </a:prstGeom>
            </p:spPr>
          </p:pic>
          <p:sp>
            <p:nvSpPr>
              <p:cNvPr id="63" name="Rectangle 62"/>
              <p:cNvSpPr/>
              <p:nvPr/>
            </p:nvSpPr>
            <p:spPr>
              <a:xfrm>
                <a:off x="7651970" y="5825640"/>
                <a:ext cx="1790151" cy="861774"/>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SDG/A2063 Alignment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Country SDGs Profile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Other custom reporting (VNR, etc.)</a:t>
                </a:r>
              </a:p>
            </p:txBody>
          </p:sp>
          <p:sp>
            <p:nvSpPr>
              <p:cNvPr id="64" name="Rectangle 63"/>
              <p:cNvSpPr/>
              <p:nvPr/>
            </p:nvSpPr>
            <p:spPr>
              <a:xfrm>
                <a:off x="8040552" y="5550612"/>
                <a:ext cx="1968624"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Reports</a:t>
                </a:r>
                <a:endPar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59" name="Rectangle 58"/>
            <p:cNvSpPr/>
            <p:nvPr/>
          </p:nvSpPr>
          <p:spPr>
            <a:xfrm>
              <a:off x="8192423" y="1368523"/>
              <a:ext cx="99585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a:t>
              </a:r>
              <a:b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infographics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visuals</a:t>
              </a:r>
            </a:p>
          </p:txBody>
        </p:sp>
      </p:grpSp>
      <p:sp>
        <p:nvSpPr>
          <p:cNvPr id="68" name="Oval 67"/>
          <p:cNvSpPr/>
          <p:nvPr/>
        </p:nvSpPr>
        <p:spPr>
          <a:xfrm>
            <a:off x="8397246" y="516469"/>
            <a:ext cx="2239782" cy="2239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Striped Right Arrow 68"/>
          <p:cNvSpPr/>
          <p:nvPr/>
        </p:nvSpPr>
        <p:spPr>
          <a:xfrm>
            <a:off x="4018534" y="2379249"/>
            <a:ext cx="660908" cy="1066852"/>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Striped Right Arrow 69"/>
          <p:cNvSpPr/>
          <p:nvPr/>
        </p:nvSpPr>
        <p:spPr>
          <a:xfrm rot="10800000">
            <a:off x="4128708" y="3906588"/>
            <a:ext cx="598046" cy="523710"/>
          </a:xfrm>
          <a:prstGeom prst="strip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Striped Right Arrow 73"/>
          <p:cNvSpPr/>
          <p:nvPr/>
        </p:nvSpPr>
        <p:spPr>
          <a:xfrm>
            <a:off x="7241396" y="5943083"/>
            <a:ext cx="375371" cy="183143"/>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Striped Right Arrow 105"/>
          <p:cNvSpPr/>
          <p:nvPr/>
        </p:nvSpPr>
        <p:spPr>
          <a:xfrm>
            <a:off x="8287134" y="4414881"/>
            <a:ext cx="375371" cy="183143"/>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Striped Right Arrow 106"/>
          <p:cNvSpPr/>
          <p:nvPr/>
        </p:nvSpPr>
        <p:spPr>
          <a:xfrm rot="16200000">
            <a:off x="9595804" y="3661525"/>
            <a:ext cx="428738" cy="187500"/>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4" name="Elbow Connector 113"/>
          <p:cNvCxnSpPr>
            <a:cxnSpLocks/>
          </p:cNvCxnSpPr>
          <p:nvPr/>
        </p:nvCxnSpPr>
        <p:spPr>
          <a:xfrm flipV="1">
            <a:off x="4248347" y="6631396"/>
            <a:ext cx="2431579" cy="5074"/>
          </a:xfrm>
          <a:prstGeom prst="bentConnector3">
            <a:avLst>
              <a:gd name="adj1" fmla="val 50000"/>
            </a:avLst>
          </a:prstGeom>
          <a:ln w="73025" cmpd="sng">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3" name="Striped Right Arrow 132"/>
          <p:cNvSpPr/>
          <p:nvPr/>
        </p:nvSpPr>
        <p:spPr>
          <a:xfrm>
            <a:off x="6248400" y="3572273"/>
            <a:ext cx="713354" cy="754329"/>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Rectangle 133"/>
          <p:cNvSpPr/>
          <p:nvPr/>
        </p:nvSpPr>
        <p:spPr>
          <a:xfrm>
            <a:off x="4679443" y="5910781"/>
            <a:ext cx="2141521" cy="6001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064A2">
                    <a:lumMod val="75000"/>
                  </a:srgbClr>
                </a:solidFill>
                <a:effectLst/>
                <a:uLnTx/>
                <a:uFillTx/>
                <a:latin typeface="Calibri" panose="020F0502020204030204" pitchFamily="34" charset="0"/>
                <a:ea typeface="+mn-ea"/>
                <a:cs typeface="Calibri" panose="020F0502020204030204" pitchFamily="34" charset="0"/>
              </a:rPr>
              <a:t>30% of the data of Agenda 2063 does not go through the custodian agencies</a:t>
            </a:r>
          </a:p>
        </p:txBody>
      </p:sp>
      <p:sp>
        <p:nvSpPr>
          <p:cNvPr id="135" name="Striped Right Arrow 134"/>
          <p:cNvSpPr/>
          <p:nvPr/>
        </p:nvSpPr>
        <p:spPr>
          <a:xfrm>
            <a:off x="8302740" y="6149100"/>
            <a:ext cx="257809" cy="193504"/>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2" name="Straight Arrow Connector 171"/>
          <p:cNvCxnSpPr>
            <a:cxnSpLocks/>
          </p:cNvCxnSpPr>
          <p:nvPr/>
        </p:nvCxnSpPr>
        <p:spPr>
          <a:xfrm flipV="1">
            <a:off x="6679925" y="5078565"/>
            <a:ext cx="2486066" cy="23359"/>
          </a:xfrm>
          <a:prstGeom prst="straightConnector1">
            <a:avLst/>
          </a:prstGeom>
          <a:ln w="38100"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2" name="Striped Right Arrow 181"/>
          <p:cNvSpPr/>
          <p:nvPr/>
        </p:nvSpPr>
        <p:spPr>
          <a:xfrm rot="13920194">
            <a:off x="8978306" y="3741175"/>
            <a:ext cx="375371" cy="183143"/>
          </a:xfrm>
          <a:prstGeom prst="striped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Rectangle 182"/>
          <p:cNvSpPr/>
          <p:nvPr/>
        </p:nvSpPr>
        <p:spPr>
          <a:xfrm>
            <a:off x="8184342" y="4169357"/>
            <a:ext cx="801333"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Africa’s </a:t>
            </a:r>
            <a:b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processed data</a:t>
            </a:r>
          </a:p>
        </p:txBody>
      </p:sp>
      <p:sp>
        <p:nvSpPr>
          <p:cNvPr id="184" name="Rectangle 183"/>
          <p:cNvSpPr/>
          <p:nvPr/>
        </p:nvSpPr>
        <p:spPr>
          <a:xfrm>
            <a:off x="3941462" y="3947766"/>
            <a:ext cx="1074929" cy="34073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Methodology</a:t>
            </a:r>
          </a:p>
        </p:txBody>
      </p:sp>
      <p:sp>
        <p:nvSpPr>
          <p:cNvPr id="185" name="Rectangle 184"/>
          <p:cNvSpPr/>
          <p:nvPr/>
        </p:nvSpPr>
        <p:spPr>
          <a:xfrm>
            <a:off x="4054067" y="2671179"/>
            <a:ext cx="661482" cy="38209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p:txBody>
      </p:sp>
      <p:sp>
        <p:nvSpPr>
          <p:cNvPr id="186" name="Rectangle 185"/>
          <p:cNvSpPr/>
          <p:nvPr/>
        </p:nvSpPr>
        <p:spPr>
          <a:xfrm>
            <a:off x="7173102" y="5701889"/>
            <a:ext cx="775318" cy="29931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INDEX</a:t>
            </a:r>
          </a:p>
        </p:txBody>
      </p:sp>
      <p:sp>
        <p:nvSpPr>
          <p:cNvPr id="187" name="Rectangle 186"/>
          <p:cNvSpPr/>
          <p:nvPr/>
        </p:nvSpPr>
        <p:spPr>
          <a:xfrm>
            <a:off x="8234091" y="5945625"/>
            <a:ext cx="1022502" cy="53014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SDG Progress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Assessment</a:t>
            </a:r>
          </a:p>
        </p:txBody>
      </p:sp>
      <p:sp>
        <p:nvSpPr>
          <p:cNvPr id="188" name="Rounded Rectangle 187"/>
          <p:cNvSpPr/>
          <p:nvPr/>
        </p:nvSpPr>
        <p:spPr>
          <a:xfrm>
            <a:off x="5234947" y="2743200"/>
            <a:ext cx="910100" cy="2064570"/>
          </a:xfrm>
          <a:prstGeom prst="roundRect">
            <a:avLst/>
          </a:prstGeom>
          <a:noFill/>
          <a:ln w="1905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9" name="Picture 188">
            <a:extLst>
              <a:ext uri="{FF2B5EF4-FFF2-40B4-BE49-F238E27FC236}">
                <a16:creationId xmlns:a16="http://schemas.microsoft.com/office/drawing/2014/main" id="{FFF5A311-9D91-44CC-8D94-27EF1A4D6418}"/>
              </a:ext>
            </a:extLst>
          </p:cNvPr>
          <p:cNvPicPr>
            <a:picLocks noChangeAspect="1"/>
          </p:cNvPicPr>
          <p:nvPr/>
        </p:nvPicPr>
        <p:blipFill>
          <a:blip r:embed="rId20">
            <a:duotone>
              <a:prstClr val="black"/>
              <a:srgbClr val="73A2C3">
                <a:tint val="45000"/>
                <a:satMod val="400000"/>
              </a:srgbClr>
            </a:duotone>
            <a:lum bright="100000" contrast="100000"/>
          </a:blip>
          <a:stretch>
            <a:fillRect/>
          </a:stretch>
        </p:blipFill>
        <p:spPr>
          <a:xfrm>
            <a:off x="5139464" y="1450794"/>
            <a:ext cx="568279" cy="213911"/>
          </a:xfrm>
          <a:prstGeom prst="rect">
            <a:avLst/>
          </a:prstGeom>
          <a:solidFill>
            <a:schemeClr val="accent1"/>
          </a:solidFill>
        </p:spPr>
      </p:pic>
      <p:sp>
        <p:nvSpPr>
          <p:cNvPr id="190" name="Rectangle 189"/>
          <p:cNvSpPr/>
          <p:nvPr/>
        </p:nvSpPr>
        <p:spPr>
          <a:xfrm>
            <a:off x="5098155" y="1613758"/>
            <a:ext cx="2179280" cy="843693"/>
          </a:xfrm>
          <a:prstGeom prst="rect">
            <a:avLst/>
          </a:prstGeom>
        </p:spPr>
        <p:txBody>
          <a:bodyPr wrap="square">
            <a:spAutoFit/>
          </a:bodyPr>
          <a:lstStyle/>
          <a:p>
            <a:pPr marL="171450" marR="0" lvl="0" indent="-171450" algn="l" defTabSz="5778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Coordination</a:t>
            </a:r>
          </a:p>
          <a:p>
            <a:pPr marL="171450" marR="0" lvl="0" indent="-171450" algn="l" defTabSz="5778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Methodology</a:t>
            </a:r>
          </a:p>
          <a:p>
            <a:pPr marL="171450" marR="0" lvl="0" indent="-171450" algn="l" defTabSz="5778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Concepts</a:t>
            </a:r>
          </a:p>
          <a:p>
            <a:pPr marL="171450" marR="0" lvl="0" indent="-171450" algn="l" defTabSz="5778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Capacity building</a:t>
            </a:r>
          </a:p>
        </p:txBody>
      </p:sp>
      <p:sp>
        <p:nvSpPr>
          <p:cNvPr id="193" name="Rectangle 192"/>
          <p:cNvSpPr/>
          <p:nvPr/>
        </p:nvSpPr>
        <p:spPr>
          <a:xfrm>
            <a:off x="4639929" y="643206"/>
            <a:ext cx="1737124" cy="561692"/>
          </a:xfrm>
          <a:prstGeom prst="rect">
            <a:avLst/>
          </a:prstGeom>
        </p:spPr>
        <p:txBody>
          <a:bodyPr wrap="square">
            <a:sp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Regional and sub-regional organizations</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AUC, AFDB, </a:t>
            </a:r>
            <a:r>
              <a:rPr kumimoji="0" lang="es-ES" sz="1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RECs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Rectangle 205"/>
          <p:cNvSpPr/>
          <p:nvPr/>
        </p:nvSpPr>
        <p:spPr>
          <a:xfrm>
            <a:off x="4807724" y="643206"/>
            <a:ext cx="1440677" cy="561692"/>
          </a:xfrm>
          <a:prstGeom prst="rect">
            <a:avLst/>
          </a:prstGeom>
          <a:noFill/>
          <a:ln w="28575">
            <a:solidFill>
              <a:schemeClr val="accent3">
                <a:lumMod val="50000"/>
              </a:schemeClr>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5098156" y="1421828"/>
            <a:ext cx="1314257" cy="1035622"/>
          </a:xfrm>
          <a:prstGeom prst="rect">
            <a:avLst/>
          </a:prstGeom>
          <a:no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rot="5400000">
            <a:off x="4317893" y="1567274"/>
            <a:ext cx="1084530" cy="389113"/>
          </a:xfrm>
          <a:prstGeom prst="rect">
            <a:avLst/>
          </a:prstGeom>
          <a:solidFill>
            <a:schemeClr val="accent4">
              <a:lumMod val="40000"/>
              <a:lumOff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Data quality assessment </a:t>
            </a:r>
            <a:endParaRPr kumimoji="0" lang="en-GB" sz="11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1" name="Straight Arrow Connector 210"/>
          <p:cNvCxnSpPr>
            <a:cxnSpLocks/>
          </p:cNvCxnSpPr>
          <p:nvPr/>
        </p:nvCxnSpPr>
        <p:spPr>
          <a:xfrm>
            <a:off x="5678202" y="2441781"/>
            <a:ext cx="0" cy="33952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cxnSpLocks/>
            <a:endCxn id="207" idx="0"/>
          </p:cNvCxnSpPr>
          <p:nvPr/>
        </p:nvCxnSpPr>
        <p:spPr>
          <a:xfrm>
            <a:off x="5755284" y="1226196"/>
            <a:ext cx="0" cy="195632"/>
          </a:xfrm>
          <a:prstGeom prst="line">
            <a:avLst/>
          </a:prstGeom>
          <a:ln w="28575">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Striped Right Arrow 84"/>
          <p:cNvSpPr/>
          <p:nvPr/>
        </p:nvSpPr>
        <p:spPr>
          <a:xfrm rot="4706171">
            <a:off x="7272960" y="5349853"/>
            <a:ext cx="1081949" cy="151592"/>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Rectangle 86"/>
          <p:cNvSpPr/>
          <p:nvPr/>
        </p:nvSpPr>
        <p:spPr>
          <a:xfrm>
            <a:off x="5162746" y="6466788"/>
            <a:ext cx="601014" cy="38209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p:txBody>
      </p:sp>
      <p:sp>
        <p:nvSpPr>
          <p:cNvPr id="88" name="Rectangle 87"/>
          <p:cNvSpPr/>
          <p:nvPr/>
        </p:nvSpPr>
        <p:spPr>
          <a:xfrm>
            <a:off x="5979188" y="3695833"/>
            <a:ext cx="117283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Processed d</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ata</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1" name="Group 30"/>
          <p:cNvGrpSpPr/>
          <p:nvPr/>
        </p:nvGrpSpPr>
        <p:grpSpPr>
          <a:xfrm>
            <a:off x="6665664" y="757773"/>
            <a:ext cx="2331311" cy="850927"/>
            <a:chOff x="82178" y="5556624"/>
            <a:chExt cx="2576109" cy="1171803"/>
          </a:xfrm>
        </p:grpSpPr>
        <p:cxnSp>
          <p:nvCxnSpPr>
            <p:cNvPr id="23" name="Straight Connector 22"/>
            <p:cNvCxnSpPr/>
            <p:nvPr/>
          </p:nvCxnSpPr>
          <p:spPr>
            <a:xfrm>
              <a:off x="82178" y="5764058"/>
              <a:ext cx="432000"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9768" y="6133373"/>
              <a:ext cx="432000" cy="0"/>
            </a:xfrm>
            <a:prstGeom prst="line">
              <a:avLst/>
            </a:prstGeom>
            <a:ln w="825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0319" y="6510580"/>
              <a:ext cx="432000" cy="0"/>
            </a:xfrm>
            <a:prstGeom prst="line">
              <a:avLst/>
            </a:prstGeom>
            <a:ln w="82550">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6802" y="5556624"/>
              <a:ext cx="1560255" cy="4238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Raw data flow</a:t>
              </a:r>
            </a:p>
          </p:txBody>
        </p:sp>
        <p:sp>
          <p:nvSpPr>
            <p:cNvPr id="93" name="TextBox 92"/>
            <p:cNvSpPr txBox="1"/>
            <p:nvPr/>
          </p:nvSpPr>
          <p:spPr>
            <a:xfrm>
              <a:off x="439174" y="5929940"/>
              <a:ext cx="2219113" cy="4238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 Processed data flow</a:t>
              </a:r>
            </a:p>
          </p:txBody>
        </p:sp>
        <p:sp>
          <p:nvSpPr>
            <p:cNvPr id="94" name="TextBox 93"/>
            <p:cNvSpPr txBox="1"/>
            <p:nvPr/>
          </p:nvSpPr>
          <p:spPr>
            <a:xfrm>
              <a:off x="470925" y="6304590"/>
              <a:ext cx="1839460" cy="4238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Ad-hoc data flow</a:t>
              </a:r>
            </a:p>
          </p:txBody>
        </p:sp>
      </p:grpSp>
      <p:cxnSp>
        <p:nvCxnSpPr>
          <p:cNvPr id="111" name="Elbow Connector 110"/>
          <p:cNvCxnSpPr>
            <a:cxnSpLocks/>
          </p:cNvCxnSpPr>
          <p:nvPr/>
        </p:nvCxnSpPr>
        <p:spPr>
          <a:xfrm rot="10800000" flipV="1">
            <a:off x="4213790" y="5113828"/>
            <a:ext cx="3101410" cy="1228776"/>
          </a:xfrm>
          <a:prstGeom prst="bentConnector3">
            <a:avLst>
              <a:gd name="adj1" fmla="val 27068"/>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5" name="Title 1">
            <a:extLst>
              <a:ext uri="{FF2B5EF4-FFF2-40B4-BE49-F238E27FC236}">
                <a16:creationId xmlns:a16="http://schemas.microsoft.com/office/drawing/2014/main" id="{7506D872-6525-4B36-A1C0-844641F6CC6C}"/>
              </a:ext>
            </a:extLst>
          </p:cNvPr>
          <p:cNvSpPr txBox="1">
            <a:spLocks/>
          </p:cNvSpPr>
          <p:nvPr/>
        </p:nvSpPr>
        <p:spPr>
          <a:xfrm>
            <a:off x="162313" y="61260"/>
            <a:ext cx="1198675" cy="6281344"/>
          </a:xfrm>
          <a:prstGeom prst="rect">
            <a:avLst/>
          </a:prstGeom>
        </p:spPr>
        <p:txBody>
          <a:bodyPr vert="vert27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6600"/>
                </a:solidFill>
                <a:effectLst>
                  <a:outerShdw blurRad="38100" dist="38100" dir="2700000" algn="tl">
                    <a:srgbClr val="000000">
                      <a:alpha val="43137"/>
                    </a:srgbClr>
                  </a:outerShdw>
                </a:effectLst>
              </a:rPr>
              <a:t>Data flows </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ZA" sz="4000" b="0" i="0" u="none" strike="noStrike" kern="1200" cap="none" spc="0" normalizeH="0" baseline="0" noProof="0" dirty="0">
                <a:ln>
                  <a:noFill/>
                </a:ln>
                <a:solidFill>
                  <a:prstClr val="black"/>
                </a:solidFill>
                <a:effectLst/>
                <a:uLnTx/>
                <a:uFillTx/>
                <a:latin typeface="Calibri"/>
                <a:ea typeface="+mj-ea"/>
                <a:cs typeface="+mj-cs"/>
              </a:rPr>
            </a:br>
            <a:endParaRPr kumimoji="0" lang="en-GB" sz="40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8174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endCondLst>
                                    <p:cond evt="onNext" delay="0">
                                      <p:tgtEl>
                                        <p:sldTgt/>
                                      </p:tgtEl>
                                    </p:cond>
                                  </p:endCondLst>
                                  <p:childTnLst>
                                    <p:animMotion origin="layout" path="M -2.77778E-7 2.22222E-6 L 0.03385 0.00185 " pathEditMode="relative" rAng="0" ptsTypes="AA">
                                      <p:cBhvr>
                                        <p:cTn id="6" dur="2000" fill="hold"/>
                                        <p:tgtEl>
                                          <p:spTgt spid="69"/>
                                        </p:tgtEl>
                                        <p:attrNameLst>
                                          <p:attrName>ppt_x</p:attrName>
                                          <p:attrName>ppt_y</p:attrName>
                                        </p:attrNameLst>
                                      </p:cBhvr>
                                      <p:rCtr x="1684" y="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3.7037E-7 L -0.02361 -3.7037E-7 " pathEditMode="relative" rAng="0" ptsTypes="AA">
                                      <p:cBhvr>
                                        <p:cTn id="8" dur="2000" fill="hold"/>
                                        <p:tgtEl>
                                          <p:spTgt spid="70"/>
                                        </p:tgtEl>
                                        <p:attrNameLst>
                                          <p:attrName>ppt_x</p:attrName>
                                          <p:attrName>ppt_y</p:attrName>
                                        </p:attrNameLst>
                                      </p:cBhvr>
                                      <p:rCtr x="-1181" y="0"/>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573 0.0007 L 0.01875 0.0007 " pathEditMode="relative" rAng="0" ptsTypes="AA">
                                      <p:cBhvr>
                                        <p:cTn id="10" dur="2000" fill="hold"/>
                                        <p:tgtEl>
                                          <p:spTgt spid="74"/>
                                        </p:tgtEl>
                                        <p:attrNameLst>
                                          <p:attrName>ppt_x</p:attrName>
                                          <p:attrName>ppt_y</p:attrName>
                                        </p:attrNameLst>
                                      </p:cBhvr>
                                      <p:rCtr x="1215" y="0"/>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5.55556E-7 -4.44444E-6 L 0.07292 0.00232 " pathEditMode="relative" rAng="0" ptsTypes="AA">
                                      <p:cBhvr>
                                        <p:cTn id="12" dur="2000" fill="hold"/>
                                        <p:tgtEl>
                                          <p:spTgt spid="106"/>
                                        </p:tgtEl>
                                        <p:attrNameLst>
                                          <p:attrName>ppt_x</p:attrName>
                                          <p:attrName>ppt_y</p:attrName>
                                        </p:attrNameLst>
                                      </p:cBhvr>
                                      <p:rCtr x="3646" y="116"/>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 -3.7037E-6 L 0.00017 -0.12268 " pathEditMode="relative" rAng="0" ptsTypes="AA">
                                      <p:cBhvr>
                                        <p:cTn id="14" dur="2000" fill="hold"/>
                                        <p:tgtEl>
                                          <p:spTgt spid="107"/>
                                        </p:tgtEl>
                                        <p:attrNameLst>
                                          <p:attrName>ppt_x</p:attrName>
                                          <p:attrName>ppt_y</p:attrName>
                                        </p:attrNameLst>
                                      </p:cBhvr>
                                      <p:rCtr x="0" y="-6134"/>
                                    </p:animMotion>
                                  </p:childTnLst>
                                </p:cTn>
                              </p:par>
                              <p:par>
                                <p:cTn id="15" presetID="63" presetClass="path" presetSubtype="0" repeatCount="indefinite" accel="50000" decel="50000" nodeType="withEffect">
                                  <p:stCondLst>
                                    <p:cond delay="0"/>
                                  </p:stCondLst>
                                  <p:endCondLst>
                                    <p:cond evt="onNext" delay="0">
                                      <p:tgtEl>
                                        <p:sldTgt/>
                                      </p:tgtEl>
                                    </p:cond>
                                  </p:endCondLst>
                                  <p:childTnLst>
                                    <p:animMotion origin="layout" path="M -2.77778E-6 3.7037E-7 L 0.25 3.7037E-7 " pathEditMode="relative" rAng="0" ptsTypes="AA">
                                      <p:cBhvr>
                                        <p:cTn id="16" dur="2000" fill="hold"/>
                                        <p:tgtEl>
                                          <p:spTgt spid="114"/>
                                        </p:tgtEl>
                                        <p:attrNameLst>
                                          <p:attrName>ppt_x</p:attrName>
                                          <p:attrName>ppt_y</p:attrName>
                                        </p:attrNameLst>
                                      </p:cBhvr>
                                      <p:rCtr x="12500" y="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0747 0.00139 L 0.02899 0.00139 " pathEditMode="relative" rAng="0" ptsTypes="AA">
                                      <p:cBhvr>
                                        <p:cTn id="18" dur="2000" fill="hold"/>
                                        <p:tgtEl>
                                          <p:spTgt spid="133"/>
                                        </p:tgtEl>
                                        <p:attrNameLst>
                                          <p:attrName>ppt_x</p:attrName>
                                          <p:attrName>ppt_y</p:attrName>
                                        </p:attrNameLst>
                                      </p:cBhvr>
                                      <p:rCtr x="1823" y="0"/>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8716 0.00093 L -0.00052 0.00208 " pathEditMode="relative" rAng="0" ptsTypes="AA">
                                      <p:cBhvr>
                                        <p:cTn id="20" dur="2000" fill="hold"/>
                                        <p:tgtEl>
                                          <p:spTgt spid="172"/>
                                        </p:tgtEl>
                                        <p:attrNameLst>
                                          <p:attrName>ppt_x</p:attrName>
                                          <p:attrName>ppt_y</p:attrName>
                                        </p:attrNameLst>
                                      </p:cBhvr>
                                      <p:rCtr x="4323" y="46"/>
                                    </p:animMotion>
                                  </p:childTnLst>
                                </p:cTn>
                              </p:par>
                              <p:par>
                                <p:cTn id="21" presetID="42" presetClass="path" presetSubtype="0" repeatCount="indefinite" accel="50000" decel="50000" fill="hold" grpId="0" nodeType="withEffect">
                                  <p:stCondLst>
                                    <p:cond delay="0"/>
                                  </p:stCondLst>
                                  <p:endCondLst>
                                    <p:cond evt="onNext" delay="0">
                                      <p:tgtEl>
                                        <p:sldTgt/>
                                      </p:tgtEl>
                                    </p:cond>
                                  </p:endCondLst>
                                  <p:childTnLst>
                                    <p:animMotion origin="layout" path="M 0.01806 0.03194 L -0.04809 -0.07778 " pathEditMode="relative" rAng="0" ptsTypes="AA">
                                      <p:cBhvr>
                                        <p:cTn id="22" dur="2000" fill="hold"/>
                                        <p:tgtEl>
                                          <p:spTgt spid="182"/>
                                        </p:tgtEl>
                                        <p:attrNameLst>
                                          <p:attrName>ppt_x</p:attrName>
                                          <p:attrName>ppt_y</p:attrName>
                                        </p:attrNameLst>
                                      </p:cBhvr>
                                      <p:rCtr x="-3316" y="-5486"/>
                                    </p:animMotion>
                                  </p:childTnLst>
                                </p:cTn>
                              </p:par>
                              <p:par>
                                <p:cTn id="23" presetID="42" presetClass="path" presetSubtype="0" repeatCount="indefinite" accel="50000" decel="50000" fill="hold" grpId="0" nodeType="withEffect">
                                  <p:stCondLst>
                                    <p:cond delay="0"/>
                                  </p:stCondLst>
                                  <p:endCondLst>
                                    <p:cond evt="onNext" delay="0">
                                      <p:tgtEl>
                                        <p:sldTgt/>
                                      </p:tgtEl>
                                    </p:cond>
                                  </p:endCondLst>
                                  <p:childTnLst>
                                    <p:animMotion origin="layout" path="M 3.88889E-6 -1.11111E-6 L 0.04635 -1.11111E-6 " pathEditMode="relative" rAng="0" ptsTypes="AA">
                                      <p:cBhvr>
                                        <p:cTn id="24" dur="2000" fill="hold"/>
                                        <p:tgtEl>
                                          <p:spTgt spid="135"/>
                                        </p:tgtEl>
                                        <p:attrNameLst>
                                          <p:attrName>ppt_x</p:attrName>
                                          <p:attrName>ppt_y</p:attrName>
                                        </p:attrNameLst>
                                      </p:cBhvr>
                                      <p:rCtr x="2309" y="0"/>
                                    </p:animMotion>
                                  </p:childTnLst>
                                </p:cTn>
                              </p:par>
                              <p:par>
                                <p:cTn id="25" presetID="42" presetClass="path" presetSubtype="0" accel="50000" decel="50000" fill="hold" grpId="0" nodeType="withEffect">
                                  <p:stCondLst>
                                    <p:cond delay="0"/>
                                  </p:stCondLst>
                                  <p:childTnLst>
                                    <p:animMotion origin="layout" path="M 2.77778E-6 -2.22222E-6 L 1.21431E-17 -3.33333E-6 " pathEditMode="relative" rAng="0" ptsTypes="AA">
                                      <p:cBhvr>
                                        <p:cTn id="26" dur="2000" fill="hold"/>
                                        <p:tgtEl>
                                          <p:spTgt spid="85"/>
                                        </p:tgtEl>
                                        <p:attrNameLst>
                                          <p:attrName>ppt_x</p:attrName>
                                          <p:attrName>ppt_y</p:attrName>
                                        </p:attrNameLst>
                                      </p:cBhvr>
                                      <p:rCtr x="608"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4" grpId="0" animBg="1"/>
      <p:bldP spid="106" grpId="0" animBg="1"/>
      <p:bldP spid="107" grpId="0" animBg="1"/>
      <p:bldP spid="133" grpId="0" animBg="1"/>
      <p:bldP spid="135" grpId="0" animBg="1"/>
      <p:bldP spid="182" grpId="0" animBg="1"/>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52034" y="117209"/>
            <a:ext cx="1639966" cy="944962"/>
          </a:xfrm>
          <a:prstGeom prst="rect">
            <a:avLst/>
          </a:prstGeom>
        </p:spPr>
      </p:pic>
      <p:sp>
        <p:nvSpPr>
          <p:cNvPr id="2" name="Title 1"/>
          <p:cNvSpPr>
            <a:spLocks noGrp="1"/>
          </p:cNvSpPr>
          <p:nvPr>
            <p:ph type="title"/>
          </p:nvPr>
        </p:nvSpPr>
        <p:spPr>
          <a:xfrm>
            <a:off x="594353" y="0"/>
            <a:ext cx="10515600" cy="1325563"/>
          </a:xfrm>
        </p:spPr>
        <p:txBody>
          <a:bodyPr/>
          <a:lstStyle/>
          <a:p>
            <a:r>
              <a:rPr lang="en-US" b="1" dirty="0">
                <a:solidFill>
                  <a:srgbClr val="FF6600"/>
                </a:solidFill>
                <a:effectLst>
                  <a:outerShdw blurRad="38100" dist="38100" dir="2700000" algn="tl">
                    <a:srgbClr val="000000">
                      <a:alpha val="43137"/>
                    </a:srgbClr>
                  </a:outerShdw>
                </a:effectLst>
              </a:rPr>
              <a:t>Strategies to ensure integrated data &amp; statistical system for sustainable development</a:t>
            </a:r>
            <a:endParaRPr lang="en-ZA" b="1" dirty="0">
              <a:solidFill>
                <a:srgbClr val="FF66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676130"/>
              </p:ext>
            </p:extLst>
          </p:nvPr>
        </p:nvGraphicFramePr>
        <p:xfrm>
          <a:off x="829341" y="1743740"/>
          <a:ext cx="7060018" cy="4848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a:extLst>
              <a:ext uri="{FF2B5EF4-FFF2-40B4-BE49-F238E27FC236}">
                <a16:creationId xmlns:a16="http://schemas.microsoft.com/office/drawing/2014/main" id="{2A9EDCAB-2A73-EA4C-84C5-D7E8E9B49DE9}"/>
              </a:ext>
            </a:extLst>
          </p:cNvPr>
          <p:cNvSpPr/>
          <p:nvPr/>
        </p:nvSpPr>
        <p:spPr>
          <a:xfrm>
            <a:off x="8027582" y="3429000"/>
            <a:ext cx="531317" cy="127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90D462-6795-5346-9AE4-D91F33F9223E}"/>
              </a:ext>
            </a:extLst>
          </p:cNvPr>
          <p:cNvPicPr>
            <a:picLocks noChangeAspect="1"/>
          </p:cNvPicPr>
          <p:nvPr/>
        </p:nvPicPr>
        <p:blipFill>
          <a:blip r:embed="rId9"/>
          <a:stretch>
            <a:fillRect/>
          </a:stretch>
        </p:blipFill>
        <p:spPr>
          <a:xfrm>
            <a:off x="8563303" y="2149813"/>
            <a:ext cx="3376342" cy="3443591"/>
          </a:xfrm>
          <a:prstGeom prst="rect">
            <a:avLst/>
          </a:prstGeom>
        </p:spPr>
      </p:pic>
    </p:spTree>
    <p:extLst>
      <p:ext uri="{BB962C8B-B14F-4D97-AF65-F5344CB8AC3E}">
        <p14:creationId xmlns:p14="http://schemas.microsoft.com/office/powerpoint/2010/main" val="212587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7" y="277056"/>
            <a:ext cx="10972800" cy="1143000"/>
          </a:xfrm>
        </p:spPr>
        <p:txBody>
          <a:bodyPr>
            <a:normAutofit fontScale="90000"/>
          </a:bodyPr>
          <a:lstStyle/>
          <a:p>
            <a:r>
              <a:rPr lang="en-ZA" sz="3600" b="1" kern="0" dirty="0">
                <a:effectLst>
                  <a:outerShdw blurRad="38100" dist="38100" dir="2700000" algn="tl">
                    <a:srgbClr val="000000">
                      <a:alpha val="43137"/>
                    </a:srgbClr>
                  </a:outerShdw>
                </a:effectLst>
                <a:latin typeface="Century Gothic" panose="020B0502020202020204" pitchFamily="34" charset="0"/>
              </a:rPr>
              <a:t>Leveraging Existing Data &amp; Statistics Coordination</a:t>
            </a:r>
            <a:br>
              <a:rPr lang="en-GB" sz="3600" b="1" kern="0" dirty="0">
                <a:latin typeface="Century Gothic" panose="020B0502020202020204" pitchFamily="34" charset="0"/>
              </a:rPr>
            </a:br>
            <a:endParaRPr lang="en-ZA" sz="3600" dirty="0"/>
          </a:p>
        </p:txBody>
      </p:sp>
      <p:sp>
        <p:nvSpPr>
          <p:cNvPr id="4" name="Rectangle 3"/>
          <p:cNvSpPr/>
          <p:nvPr/>
        </p:nvSpPr>
        <p:spPr>
          <a:xfrm>
            <a:off x="9182269" y="1417638"/>
            <a:ext cx="2304254" cy="4107911"/>
          </a:xfrm>
          <a:prstGeom prst="rect">
            <a:avLst/>
          </a:prstGeom>
          <a:solidFill>
            <a:srgbClr val="D2E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kern="0" dirty="0">
              <a:solidFill>
                <a:sysClr val="windowText" lastClr="000000"/>
              </a:solidFill>
            </a:endParaRPr>
          </a:p>
        </p:txBody>
      </p:sp>
      <p:sp>
        <p:nvSpPr>
          <p:cNvPr id="5" name="Rectangle 4"/>
          <p:cNvSpPr/>
          <p:nvPr/>
        </p:nvSpPr>
        <p:spPr>
          <a:xfrm>
            <a:off x="1292337" y="1417638"/>
            <a:ext cx="6984999" cy="419309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kern="0" dirty="0">
              <a:solidFill>
                <a:sysClr val="windowText" lastClr="000000"/>
              </a:solidFill>
            </a:endParaRPr>
          </a:p>
        </p:txBody>
      </p:sp>
      <p:sp>
        <p:nvSpPr>
          <p:cNvPr id="6" name="Flowchart: Direct Access Storage 5">
            <a:extLst>
              <a:ext uri="{FF2B5EF4-FFF2-40B4-BE49-F238E27FC236}">
                <a16:creationId xmlns:a16="http://schemas.microsoft.com/office/drawing/2014/main" id="{F24ADA4B-4D5D-4A6A-8C07-A5D2F96F030F}"/>
              </a:ext>
            </a:extLst>
          </p:cNvPr>
          <p:cNvSpPr/>
          <p:nvPr/>
        </p:nvSpPr>
        <p:spPr>
          <a:xfrm>
            <a:off x="1789611" y="2131803"/>
            <a:ext cx="2951245" cy="3063711"/>
          </a:xfrm>
          <a:prstGeom prst="flowChartMagneticDrum">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endParaRPr lang="en-GB" sz="900" kern="0" dirty="0">
              <a:solidFill>
                <a:schemeClr val="bg1"/>
              </a:solidFill>
            </a:endParaRPr>
          </a:p>
          <a:p>
            <a:pPr>
              <a:defRPr/>
            </a:pPr>
            <a:endParaRPr lang="en-GB" sz="900" kern="0" dirty="0">
              <a:solidFill>
                <a:schemeClr val="bg1"/>
              </a:solidFill>
            </a:endParaRPr>
          </a:p>
          <a:p>
            <a:pPr>
              <a:defRPr/>
            </a:pPr>
            <a:r>
              <a:rPr lang="en-GB" sz="1600" b="1" kern="0" dirty="0">
                <a:solidFill>
                  <a:schemeClr val="tx1"/>
                </a:solidFill>
              </a:rPr>
              <a:t>Level 3: </a:t>
            </a:r>
            <a:r>
              <a:rPr lang="en-US" sz="1600" b="1" i="1" dirty="0">
                <a:solidFill>
                  <a:schemeClr val="tx1"/>
                </a:solidFill>
              </a:rPr>
              <a:t>CCSA</a:t>
            </a:r>
            <a:r>
              <a:rPr lang="en-US" sz="1600" dirty="0"/>
              <a:t>: </a:t>
            </a:r>
            <a:r>
              <a:rPr lang="en-US" sz="1200" b="1" dirty="0"/>
              <a:t>Committee for the Coordination of Statistical Activities -</a:t>
            </a:r>
            <a:r>
              <a:rPr lang="en-US" sz="1200" b="1" kern="0" dirty="0">
                <a:solidFill>
                  <a:schemeClr val="bg1"/>
                </a:solidFill>
              </a:rPr>
              <a:t> International and supranational organizations</a:t>
            </a:r>
            <a:endParaRPr lang="en-US" sz="1200" b="1" kern="0" dirty="0">
              <a:solidFill>
                <a:sysClr val="windowText" lastClr="000000"/>
              </a:solidFill>
            </a:endParaRPr>
          </a:p>
        </p:txBody>
      </p:sp>
      <p:sp>
        <p:nvSpPr>
          <p:cNvPr id="7" name="Flowchart: Direct Access Storage 6">
            <a:extLst>
              <a:ext uri="{FF2B5EF4-FFF2-40B4-BE49-F238E27FC236}">
                <a16:creationId xmlns:a16="http://schemas.microsoft.com/office/drawing/2014/main" id="{E896E103-4437-4089-86E8-7E77FCA3F55E}"/>
              </a:ext>
            </a:extLst>
          </p:cNvPr>
          <p:cNvSpPr/>
          <p:nvPr/>
        </p:nvSpPr>
        <p:spPr>
          <a:xfrm>
            <a:off x="4172034" y="2213374"/>
            <a:ext cx="1901846" cy="2758633"/>
          </a:xfrm>
          <a:prstGeom prst="flowChartMagneticDrum">
            <a:avLst/>
          </a:prstGeom>
          <a:solidFill>
            <a:srgbClr val="FFFF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endParaRPr lang="en-GB" sz="900" b="1" kern="0" dirty="0">
              <a:solidFill>
                <a:schemeClr val="bg1"/>
              </a:solidFill>
            </a:endParaRPr>
          </a:p>
          <a:p>
            <a:pPr>
              <a:defRPr/>
            </a:pPr>
            <a:r>
              <a:rPr lang="en-GB" sz="1600" b="1" kern="0" dirty="0">
                <a:solidFill>
                  <a:sysClr val="windowText" lastClr="000000"/>
                </a:solidFill>
              </a:rPr>
              <a:t>Level 2: UN- </a:t>
            </a:r>
            <a:r>
              <a:rPr lang="en-GB" sz="1600" b="1" kern="0" dirty="0">
                <a:solidFill>
                  <a:schemeClr val="tx1"/>
                </a:solidFill>
              </a:rPr>
              <a:t>CCS</a:t>
            </a:r>
            <a:r>
              <a:rPr lang="en-GB" sz="1600" b="1" kern="0" dirty="0">
                <a:solidFill>
                  <a:schemeClr val="bg1"/>
                </a:solidFill>
              </a:rPr>
              <a:t>: </a:t>
            </a:r>
            <a:r>
              <a:rPr lang="en-US" sz="1200" b="1" dirty="0">
                <a:solidFill>
                  <a:schemeClr val="tx1"/>
                </a:solidFill>
              </a:rPr>
              <a:t>Committee for the Chief Statisticians of the United Nations System</a:t>
            </a:r>
            <a:endParaRPr lang="en-GB" sz="1200" b="1" kern="0" dirty="0">
              <a:solidFill>
                <a:schemeClr val="bg1"/>
              </a:solidFill>
            </a:endParaRPr>
          </a:p>
          <a:p>
            <a:pPr>
              <a:defRPr/>
            </a:pPr>
            <a:endParaRPr lang="en-US" sz="900" kern="0" dirty="0">
              <a:solidFill>
                <a:sysClr val="windowText" lastClr="000000"/>
              </a:solidFill>
            </a:endParaRPr>
          </a:p>
        </p:txBody>
      </p:sp>
      <p:sp>
        <p:nvSpPr>
          <p:cNvPr id="8" name="Flowchart: Direct Access Storage 7">
            <a:extLst>
              <a:ext uri="{FF2B5EF4-FFF2-40B4-BE49-F238E27FC236}">
                <a16:creationId xmlns:a16="http://schemas.microsoft.com/office/drawing/2014/main" id="{7FE02E4F-9D94-4C61-A5B2-713BB8495A3A}"/>
              </a:ext>
            </a:extLst>
          </p:cNvPr>
          <p:cNvSpPr/>
          <p:nvPr/>
        </p:nvSpPr>
        <p:spPr>
          <a:xfrm>
            <a:off x="5535565" y="2358308"/>
            <a:ext cx="2381865" cy="2366193"/>
          </a:xfrm>
          <a:prstGeom prst="flowChartMagneticDrum">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defRPr/>
            </a:pPr>
            <a:endParaRPr lang="en-GB" sz="900" b="1" kern="0" dirty="0">
              <a:solidFill>
                <a:schemeClr val="bg1"/>
              </a:solidFill>
            </a:endParaRPr>
          </a:p>
          <a:p>
            <a:pPr>
              <a:defRPr/>
            </a:pPr>
            <a:r>
              <a:rPr lang="en-GB" sz="1400" b="1" kern="0" dirty="0">
                <a:solidFill>
                  <a:sysClr val="windowText" lastClr="000000"/>
                </a:solidFill>
              </a:rPr>
              <a:t>Level 1: </a:t>
            </a:r>
            <a:r>
              <a:rPr lang="en-GB" sz="1400" b="1" dirty="0">
                <a:solidFill>
                  <a:schemeClr val="tx1"/>
                </a:solidFill>
              </a:rPr>
              <a:t>Regional</a:t>
            </a:r>
            <a:r>
              <a:rPr lang="en-GB" sz="1400" b="1" kern="0" dirty="0">
                <a:solidFill>
                  <a:srgbClr val="FFFF00"/>
                </a:solidFill>
              </a:rPr>
              <a:t> </a:t>
            </a:r>
            <a:r>
              <a:rPr lang="en-GB" sz="1400" b="1" dirty="0">
                <a:solidFill>
                  <a:schemeClr val="tx1"/>
                </a:solidFill>
              </a:rPr>
              <a:t>commissions</a:t>
            </a:r>
            <a:r>
              <a:rPr lang="en-GB" sz="1000" dirty="0">
                <a:solidFill>
                  <a:srgbClr val="FFFF00"/>
                </a:solidFill>
              </a:rPr>
              <a:t> </a:t>
            </a:r>
            <a:r>
              <a:rPr lang="en-GB" sz="1200" dirty="0"/>
              <a:t>UNSD +</a:t>
            </a:r>
            <a:r>
              <a:rPr lang="en-GB" sz="1200" b="1" kern="0" dirty="0">
                <a:solidFill>
                  <a:schemeClr val="bg1"/>
                </a:solidFill>
              </a:rPr>
              <a:t> Regional Commissions</a:t>
            </a:r>
          </a:p>
          <a:p>
            <a:pPr>
              <a:defRPr/>
            </a:pPr>
            <a:r>
              <a:rPr lang="en-GB" sz="1200" b="1" kern="0" dirty="0">
                <a:solidFill>
                  <a:schemeClr val="bg1"/>
                </a:solidFill>
              </a:rPr>
              <a:t>+ Regional Commissions NY Office</a:t>
            </a:r>
          </a:p>
          <a:p>
            <a:pPr>
              <a:defRPr/>
            </a:pPr>
            <a:endParaRPr lang="en-US" sz="900" kern="0" dirty="0">
              <a:solidFill>
                <a:sysClr val="windowText" lastClr="000000"/>
              </a:solidFill>
            </a:endParaRPr>
          </a:p>
        </p:txBody>
      </p:sp>
      <p:sp>
        <p:nvSpPr>
          <p:cNvPr id="9" name="TextBox 8">
            <a:extLst>
              <a:ext uri="{FF2B5EF4-FFF2-40B4-BE49-F238E27FC236}">
                <a16:creationId xmlns:a16="http://schemas.microsoft.com/office/drawing/2014/main" id="{9B02DEF9-3D22-41A9-BB22-2634AA8A2209}"/>
              </a:ext>
            </a:extLst>
          </p:cNvPr>
          <p:cNvSpPr txBox="1"/>
          <p:nvPr/>
        </p:nvSpPr>
        <p:spPr>
          <a:xfrm>
            <a:off x="2667000" y="1453756"/>
            <a:ext cx="4780424" cy="584775"/>
          </a:xfrm>
          <a:prstGeom prst="rect">
            <a:avLst/>
          </a:prstGeom>
          <a:noFill/>
        </p:spPr>
        <p:txBody>
          <a:bodyPr wrap="square" rtlCol="0">
            <a:spAutoFit/>
          </a:bodyPr>
          <a:lstStyle/>
          <a:p>
            <a:pPr algn="ctr">
              <a:defRPr/>
            </a:pPr>
            <a:r>
              <a:rPr lang="en-GB" sz="3200" b="1" kern="0" dirty="0">
                <a:solidFill>
                  <a:sysClr val="windowText" lastClr="000000"/>
                </a:solidFill>
              </a:rPr>
              <a:t>Global</a:t>
            </a:r>
          </a:p>
        </p:txBody>
      </p:sp>
      <p:sp>
        <p:nvSpPr>
          <p:cNvPr id="10" name="TextBox 9">
            <a:extLst>
              <a:ext uri="{FF2B5EF4-FFF2-40B4-BE49-F238E27FC236}">
                <a16:creationId xmlns:a16="http://schemas.microsoft.com/office/drawing/2014/main" id="{F03DE7EB-5ABB-497A-BF49-F66CB7FB6BAD}"/>
              </a:ext>
            </a:extLst>
          </p:cNvPr>
          <p:cNvSpPr txBox="1"/>
          <p:nvPr/>
        </p:nvSpPr>
        <p:spPr>
          <a:xfrm>
            <a:off x="9525001" y="1422474"/>
            <a:ext cx="1850160" cy="584775"/>
          </a:xfrm>
          <a:prstGeom prst="rect">
            <a:avLst/>
          </a:prstGeom>
          <a:noFill/>
        </p:spPr>
        <p:txBody>
          <a:bodyPr wrap="square" rtlCol="0">
            <a:spAutoFit/>
          </a:bodyPr>
          <a:lstStyle/>
          <a:p>
            <a:pPr algn="ctr">
              <a:defRPr/>
            </a:pPr>
            <a:r>
              <a:rPr lang="en-GB" sz="3200" b="1" kern="0" dirty="0">
                <a:solidFill>
                  <a:sysClr val="windowText" lastClr="000000"/>
                </a:solidFill>
              </a:rPr>
              <a:t>Regional</a:t>
            </a:r>
          </a:p>
        </p:txBody>
      </p:sp>
      <p:sp>
        <p:nvSpPr>
          <p:cNvPr id="11" name="Flowchart: Magnetic Disk 10">
            <a:extLst>
              <a:ext uri="{FF2B5EF4-FFF2-40B4-BE49-F238E27FC236}">
                <a16:creationId xmlns:a16="http://schemas.microsoft.com/office/drawing/2014/main" id="{C1539138-A5FF-4CC4-B968-B7886BE977A3}"/>
              </a:ext>
            </a:extLst>
          </p:cNvPr>
          <p:cNvSpPr/>
          <p:nvPr/>
        </p:nvSpPr>
        <p:spPr>
          <a:xfrm>
            <a:off x="9657766" y="2213374"/>
            <a:ext cx="1241897" cy="2511127"/>
          </a:xfrm>
          <a:prstGeom prst="flowChartMagneticDisk">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
              <a:defRPr/>
            </a:pPr>
            <a:endParaRPr lang="en-GB" sz="1500" b="1" kern="0" dirty="0">
              <a:solidFill>
                <a:schemeClr val="bg1"/>
              </a:solidFill>
            </a:endParaRPr>
          </a:p>
          <a:p>
            <a:pPr marL="214313" indent="-214313">
              <a:buFont typeface="Wingdings" panose="05000000000000000000" pitchFamily="2" charset="2"/>
              <a:buChar char="§"/>
              <a:defRPr/>
            </a:pPr>
            <a:endParaRPr lang="en-GB" sz="1500" b="1" kern="0" dirty="0">
              <a:solidFill>
                <a:schemeClr val="bg1"/>
              </a:solidFill>
            </a:endParaRPr>
          </a:p>
          <a:p>
            <a:pPr marL="214313" indent="-214313">
              <a:buFont typeface="Wingdings" panose="05000000000000000000" pitchFamily="2" charset="2"/>
              <a:buChar char="§"/>
              <a:defRPr/>
            </a:pPr>
            <a:r>
              <a:rPr lang="en-GB" sz="1500" b="1" kern="0" dirty="0">
                <a:solidFill>
                  <a:schemeClr val="bg1"/>
                </a:solidFill>
              </a:rPr>
              <a:t> </a:t>
            </a:r>
            <a:r>
              <a:rPr lang="en-GB" sz="1200" kern="0" dirty="0" err="1">
                <a:solidFill>
                  <a:schemeClr val="bg1"/>
                </a:solidFill>
                <a:effectLst>
                  <a:outerShdw blurRad="38100" dist="38100" dir="2700000" algn="tl">
                    <a:srgbClr val="000000">
                      <a:alpha val="43137"/>
                    </a:srgbClr>
                  </a:outerShdw>
                </a:effectLst>
              </a:rPr>
              <a:t>StatCom</a:t>
            </a:r>
            <a:r>
              <a:rPr lang="en-GB" sz="1200" kern="0" dirty="0">
                <a:solidFill>
                  <a:schemeClr val="bg1"/>
                </a:solidFill>
                <a:effectLst>
                  <a:outerShdw blurRad="38100" dist="38100" dir="2700000" algn="tl">
                    <a:srgbClr val="000000">
                      <a:alpha val="43137"/>
                    </a:srgbClr>
                  </a:outerShdw>
                </a:effectLst>
              </a:rPr>
              <a:t>-Africa (ECA)</a:t>
            </a:r>
          </a:p>
          <a:p>
            <a:pPr marL="214313" indent="-214313">
              <a:buFont typeface="Wingdings" panose="05000000000000000000" pitchFamily="2" charset="2"/>
              <a:buChar char="§"/>
              <a:defRPr/>
            </a:pPr>
            <a:r>
              <a:rPr lang="en-GB" sz="1200" kern="0" dirty="0" err="1">
                <a:solidFill>
                  <a:schemeClr val="bg1"/>
                </a:solidFill>
                <a:effectLst>
                  <a:outerShdw blurRad="38100" dist="38100" dir="2700000" algn="tl">
                    <a:srgbClr val="000000">
                      <a:alpha val="43137"/>
                    </a:srgbClr>
                  </a:outerShdw>
                </a:effectLst>
              </a:rPr>
              <a:t>CoDG</a:t>
            </a:r>
            <a:r>
              <a:rPr lang="en-GB" sz="1200" kern="0" dirty="0">
                <a:solidFill>
                  <a:schemeClr val="bg1"/>
                </a:solidFill>
                <a:effectLst>
                  <a:outerShdw blurRad="38100" dist="38100" dir="2700000" algn="tl">
                    <a:srgbClr val="000000">
                      <a:alpha val="43137"/>
                    </a:srgbClr>
                  </a:outerShdw>
                </a:effectLst>
              </a:rPr>
              <a:t> (AUC)</a:t>
            </a:r>
          </a:p>
          <a:p>
            <a:pPr marL="214313" indent="-214313">
              <a:buFont typeface="Wingdings" panose="05000000000000000000" pitchFamily="2" charset="2"/>
              <a:buChar char="§"/>
              <a:defRPr/>
            </a:pPr>
            <a:r>
              <a:rPr lang="en-GB" sz="1200" kern="0" dirty="0">
                <a:solidFill>
                  <a:schemeClr val="bg1"/>
                </a:solidFill>
                <a:effectLst>
                  <a:outerShdw blurRad="38100" dist="38100" dir="2700000" algn="tl">
                    <a:srgbClr val="000000">
                      <a:alpha val="43137"/>
                    </a:srgbClr>
                  </a:outerShdw>
                </a:effectLst>
              </a:rPr>
              <a:t>ASCC (AUC, AfDB, ACBF, ECA, RECs )</a:t>
            </a:r>
          </a:p>
          <a:p>
            <a:pPr algn="ctr">
              <a:defRPr/>
            </a:pPr>
            <a:endParaRPr lang="en-US" sz="1350" kern="0" dirty="0">
              <a:solidFill>
                <a:sysClr val="windowText" lastClr="000000"/>
              </a:solidFill>
            </a:endParaRPr>
          </a:p>
        </p:txBody>
      </p:sp>
      <p:pic>
        <p:nvPicPr>
          <p:cNvPr id="12" name="Picture 11">
            <a:extLst>
              <a:ext uri="{FF2B5EF4-FFF2-40B4-BE49-F238E27FC236}">
                <a16:creationId xmlns:a16="http://schemas.microsoft.com/office/drawing/2014/main" id="{E9FCB91C-E140-4EFF-8E1F-5FFFCF4CF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127" y="67823"/>
            <a:ext cx="1642281" cy="941319"/>
          </a:xfrm>
          <a:prstGeom prst="rect">
            <a:avLst/>
          </a:prstGeom>
        </p:spPr>
      </p:pic>
      <p:sp>
        <p:nvSpPr>
          <p:cNvPr id="13" name="Left-Right Arrow 3">
            <a:extLst>
              <a:ext uri="{FF2B5EF4-FFF2-40B4-BE49-F238E27FC236}">
                <a16:creationId xmlns:a16="http://schemas.microsoft.com/office/drawing/2014/main" id="{E7334CB1-DF52-4CB8-8088-770273E4FA75}"/>
              </a:ext>
            </a:extLst>
          </p:cNvPr>
          <p:cNvSpPr/>
          <p:nvPr/>
        </p:nvSpPr>
        <p:spPr>
          <a:xfrm>
            <a:off x="8277336" y="3365139"/>
            <a:ext cx="904933" cy="4039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4030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1481</Words>
  <Application>Microsoft Office PowerPoint</Application>
  <PresentationFormat>Widescreen</PresentationFormat>
  <Paragraphs>221</Paragraphs>
  <Slides>15</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Beast Wars</vt:lpstr>
      <vt:lpstr>Gill Sans</vt:lpstr>
      <vt:lpstr>Helvetica Light</vt:lpstr>
      <vt:lpstr>Arial</vt:lpstr>
      <vt:lpstr>Calibri</vt:lpstr>
      <vt:lpstr>Calibri Light</vt:lpstr>
      <vt:lpstr>Century Gothic</vt:lpstr>
      <vt:lpstr>Helvetica</vt:lpstr>
      <vt:lpstr>Symbol</vt:lpstr>
      <vt:lpstr>Times New Roman</vt:lpstr>
      <vt:lpstr>Wingdings</vt:lpstr>
      <vt:lpstr>Office Theme</vt:lpstr>
      <vt:lpstr>1_Office Theme</vt:lpstr>
      <vt:lpstr>PowerPoint Presentation</vt:lpstr>
      <vt:lpstr>Recommendation # 4 Strengthening Data Ecosystem </vt:lpstr>
      <vt:lpstr>Challenges, Opportunities and Partnerships</vt:lpstr>
      <vt:lpstr>Approach….</vt:lpstr>
      <vt:lpstr>PowerPoint Presentation</vt:lpstr>
      <vt:lpstr>PowerPoint Presentation</vt:lpstr>
      <vt:lpstr>PowerPoint Presentation</vt:lpstr>
      <vt:lpstr>Strategies to ensure integrated data &amp; statistical system for sustainable development</vt:lpstr>
      <vt:lpstr>Leveraging Existing Data &amp; Statistics Coordination </vt:lpstr>
      <vt:lpstr>Expected results &amp; timeframe</vt:lpstr>
      <vt:lpstr>Envisaged Resource Implications</vt:lpstr>
      <vt:lpstr>Other areas to be considered </vt:lpstr>
      <vt:lpstr>Update…….request to build a COVID-19 Hub</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Chinganya</dc:creator>
  <cp:lastModifiedBy>Oliver Chinganya</cp:lastModifiedBy>
  <cp:revision>27</cp:revision>
  <dcterms:created xsi:type="dcterms:W3CDTF">2020-05-10T19:35:11Z</dcterms:created>
  <dcterms:modified xsi:type="dcterms:W3CDTF">2020-05-17T07:05:51Z</dcterms:modified>
</cp:coreProperties>
</file>